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12" r:id="rId1"/>
  </p:sldMasterIdLst>
  <p:notesMasterIdLst>
    <p:notesMasterId r:id="rId73"/>
  </p:notesMasterIdLst>
  <p:sldIdLst>
    <p:sldId id="256" r:id="rId2"/>
    <p:sldId id="262" r:id="rId3"/>
    <p:sldId id="339" r:id="rId4"/>
    <p:sldId id="267" r:id="rId5"/>
    <p:sldId id="289" r:id="rId6"/>
    <p:sldId id="287" r:id="rId7"/>
    <p:sldId id="288" r:id="rId8"/>
    <p:sldId id="330" r:id="rId9"/>
    <p:sldId id="354" r:id="rId10"/>
    <p:sldId id="327" r:id="rId11"/>
    <p:sldId id="347" r:id="rId12"/>
    <p:sldId id="361" r:id="rId13"/>
    <p:sldId id="367" r:id="rId14"/>
    <p:sldId id="329" r:id="rId15"/>
    <p:sldId id="356" r:id="rId16"/>
    <p:sldId id="362" r:id="rId17"/>
    <p:sldId id="368" r:id="rId18"/>
    <p:sldId id="328" r:id="rId19"/>
    <p:sldId id="357" r:id="rId20"/>
    <p:sldId id="363" r:id="rId21"/>
    <p:sldId id="369" r:id="rId22"/>
    <p:sldId id="375" r:id="rId23"/>
    <p:sldId id="336" r:id="rId24"/>
    <p:sldId id="320" r:id="rId25"/>
    <p:sldId id="358" r:id="rId26"/>
    <p:sldId id="364" r:id="rId27"/>
    <p:sldId id="370" r:id="rId28"/>
    <p:sldId id="345" r:id="rId29"/>
    <p:sldId id="359" r:id="rId30"/>
    <p:sldId id="365" r:id="rId31"/>
    <p:sldId id="371" r:id="rId32"/>
    <p:sldId id="350" r:id="rId33"/>
    <p:sldId id="360" r:id="rId34"/>
    <p:sldId id="366" r:id="rId35"/>
    <p:sldId id="372" r:id="rId36"/>
    <p:sldId id="285" r:id="rId37"/>
    <p:sldId id="373" r:id="rId38"/>
    <p:sldId id="374" r:id="rId39"/>
    <p:sldId id="294" r:id="rId40"/>
    <p:sldId id="313" r:id="rId41"/>
    <p:sldId id="314" r:id="rId42"/>
    <p:sldId id="315" r:id="rId43"/>
    <p:sldId id="316" r:id="rId44"/>
    <p:sldId id="317" r:id="rId45"/>
    <p:sldId id="318" r:id="rId46"/>
    <p:sldId id="301" r:id="rId47"/>
    <p:sldId id="342" r:id="rId48"/>
    <p:sldId id="353" r:id="rId49"/>
    <p:sldId id="302" r:id="rId50"/>
    <p:sldId id="303" r:id="rId51"/>
    <p:sldId id="324" r:id="rId52"/>
    <p:sldId id="337" r:id="rId53"/>
    <p:sldId id="296" r:id="rId54"/>
    <p:sldId id="334" r:id="rId55"/>
    <p:sldId id="340" r:id="rId56"/>
    <p:sldId id="297" r:id="rId57"/>
    <p:sldId id="304" r:id="rId58"/>
    <p:sldId id="325" r:id="rId59"/>
    <p:sldId id="326" r:id="rId60"/>
    <p:sldId id="341" r:id="rId61"/>
    <p:sldId id="305" r:id="rId62"/>
    <p:sldId id="299" r:id="rId63"/>
    <p:sldId id="307" r:id="rId64"/>
    <p:sldId id="338" r:id="rId65"/>
    <p:sldId id="309" r:id="rId66"/>
    <p:sldId id="310" r:id="rId67"/>
    <p:sldId id="311" r:id="rId68"/>
    <p:sldId id="308" r:id="rId69"/>
    <p:sldId id="312" r:id="rId70"/>
    <p:sldId id="264" r:id="rId71"/>
    <p:sldId id="331" r:id="rId72"/>
  </p:sldIdLst>
  <p:sldSz cx="12192000" cy="6858000"/>
  <p:notesSz cx="7099300" cy="1022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426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175"/>
          </a:xfrm>
          <a:prstGeom prst="rect">
            <a:avLst/>
          </a:prstGeom>
        </p:spPr>
        <p:txBody>
          <a:bodyPr vert="horz" lIns="98977" tIns="49488" rIns="98977" bIns="49488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1294" y="1"/>
            <a:ext cx="3076363" cy="511175"/>
          </a:xfrm>
          <a:prstGeom prst="rect">
            <a:avLst/>
          </a:prstGeom>
        </p:spPr>
        <p:txBody>
          <a:bodyPr vert="horz" lIns="98977" tIns="49488" rIns="98977" bIns="49488" rtlCol="0"/>
          <a:lstStyle>
            <a:lvl1pPr algn="r">
              <a:defRPr sz="1300"/>
            </a:lvl1pPr>
          </a:lstStyle>
          <a:p>
            <a:fld id="{4DF5CC81-061F-4C20-B328-DE791C3E018E}" type="datetimeFigureOut">
              <a:rPr lang="ru-RU" smtClean="0"/>
              <a:pPr/>
              <a:t>02.03.2025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6763"/>
            <a:ext cx="6813550" cy="3833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8977" tIns="49488" rIns="98977" bIns="49488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9930" y="4856162"/>
            <a:ext cx="5679440" cy="4600575"/>
          </a:xfrm>
          <a:prstGeom prst="rect">
            <a:avLst/>
          </a:prstGeom>
        </p:spPr>
        <p:txBody>
          <a:bodyPr vert="horz" lIns="98977" tIns="49488" rIns="98977" bIns="49488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710551"/>
            <a:ext cx="3076363" cy="511175"/>
          </a:xfrm>
          <a:prstGeom prst="rect">
            <a:avLst/>
          </a:prstGeom>
        </p:spPr>
        <p:txBody>
          <a:bodyPr vert="horz" lIns="98977" tIns="49488" rIns="98977" bIns="49488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1294" y="9710551"/>
            <a:ext cx="3076363" cy="511175"/>
          </a:xfrm>
          <a:prstGeom prst="rect">
            <a:avLst/>
          </a:prstGeom>
        </p:spPr>
        <p:txBody>
          <a:bodyPr vert="horz" lIns="98977" tIns="49488" rIns="98977" bIns="49488" rtlCol="0" anchor="b"/>
          <a:lstStyle>
            <a:lvl1pPr algn="r">
              <a:defRPr sz="1300"/>
            </a:lvl1pPr>
          </a:lstStyle>
          <a:p>
            <a:fld id="{06DBC10D-2562-481B-9C92-579D038B7EC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654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42875" y="766763"/>
            <a:ext cx="6813550" cy="3833812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BC10D-2562-481B-9C92-579D038B7EC7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770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Прямоугольник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Прямоугольник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6FF2F873-B082-4324-BD03-15040617E95A}" type="datetime1">
              <a:rPr lang="ru-RU" smtClean="0"/>
              <a:pPr/>
              <a:t>02.03.2025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ABC493A-7FCC-453B-B05D-E9F724B5DAD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C1E7-FAF1-401E-BB71-D1E963873C05}" type="datetime1">
              <a:rPr lang="ru-RU" smtClean="0"/>
              <a:pPr/>
              <a:t>02.03.2025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493A-7FCC-453B-B05D-E9F724B5DAD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fld id="{D59D5199-62DE-48D2-B6EC-FFED204CB081}" type="datetime1">
              <a:rPr lang="ru-RU" smtClean="0"/>
              <a:pPr/>
              <a:t>02.03.2025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Прямоугольник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Прямоугольник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5ABC493A-7FCC-453B-B05D-E9F724B5DAD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8847-3294-485C-9847-BF3D66AC1735}" type="datetime1">
              <a:rPr lang="ru-RU" smtClean="0"/>
              <a:pPr/>
              <a:t>02.03.2025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ABC493A-7FCC-453B-B05D-E9F724B5DAD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Прямоугольник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Прямоугольник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A0B00-E707-4F5C-92AC-A038ADEDE9EC}" type="datetime1">
              <a:rPr lang="ru-RU" smtClean="0"/>
              <a:pPr/>
              <a:t>02.03.2025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5ABC493A-7FCC-453B-B05D-E9F724B5DAD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8FB4854-85D8-4D53-9565-FC23758DA9EC}" type="datetime1">
              <a:rPr lang="ru-RU" smtClean="0"/>
              <a:pPr/>
              <a:t>02.03.2025</a:t>
            </a:fld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ABC493A-7FCC-453B-B05D-E9F724B5DAD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Нижний колонтитул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6A0A7A1-E6DC-4B16-9CF3-5D64D47553B7}" type="datetime1">
              <a:rPr lang="ru-RU" smtClean="0"/>
              <a:pPr/>
              <a:t>02.03.2025</a:t>
            </a:fld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ABC493A-7FCC-453B-B05D-E9F724B5DAD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C9A2-1CD7-4E5B-BB6D-22FABC874593}" type="datetime1">
              <a:rPr lang="ru-RU" smtClean="0"/>
              <a:pPr/>
              <a:t>02.03.2025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ABC493A-7FCC-453B-B05D-E9F724B5DAD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17B8-3BD0-487D-AE5D-7FAE1983D127}" type="datetime1">
              <a:rPr lang="ru-RU" smtClean="0"/>
              <a:pPr/>
              <a:t>02.03.2025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ABC493A-7FCC-453B-B05D-E9F724B5DAD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F5064-3BD1-483F-9068-5A9DA7C5D599}" type="datetime1">
              <a:rPr lang="ru-RU" smtClean="0"/>
              <a:pPr/>
              <a:t>02.03.2025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ABC493A-7FCC-453B-B05D-E9F724B5DAD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8" name="Прямоугольник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Прямоугольник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Прямоугольник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A5FE5EA0-A5DE-4135-970B-835430D73C16}" type="datetime1">
              <a:rPr lang="ru-RU" smtClean="0"/>
              <a:pPr/>
              <a:t>02.03.2025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5ABC493A-7FCC-453B-B05D-E9F724B5DAD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0EA6A14-1FE9-4ECC-9B14-399D66363B4D}" type="datetime1">
              <a:rPr lang="ru-RU" smtClean="0"/>
              <a:pPr/>
              <a:t>02.03.2025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Прямоугольник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Прямоугольник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5ABC493A-7FCC-453B-B05D-E9F724B5DAD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22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7" Type="http://schemas.openxmlformats.org/officeDocument/2006/relationships/image" Target="../media/image43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7" Type="http://schemas.openxmlformats.org/officeDocument/2006/relationships/image" Target="../media/image61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2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7" Type="http://schemas.openxmlformats.org/officeDocument/2006/relationships/image" Target="../media/image86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85.wmf"/><Relationship Id="rId4" Type="http://schemas.openxmlformats.org/officeDocument/2006/relationships/oleObject" Target="../embeddings/oleObject2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7" Type="http://schemas.openxmlformats.org/officeDocument/2006/relationships/image" Target="../media/image104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2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7" Type="http://schemas.openxmlformats.org/officeDocument/2006/relationships/image" Target="../media/image122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32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11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68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74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gif"/><Relationship Id="rId2" Type="http://schemas.openxmlformats.org/officeDocument/2006/relationships/image" Target="../media/image158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4.bin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w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E%D0%BF%D0%B5%D1%80%D0%B0%D1%82%D0%BE%D1%80_%D0%9A%D1%8D%D0%BD%D0%BD%D0%B8" TargetMode="External"/><Relationship Id="rId2" Type="http://schemas.openxmlformats.org/officeDocument/2006/relationships/hyperlink" Target="https://habrahabr.ru/post/114766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i.sri.com/~leei/pami95/paper.html" TargetMode="External"/><Relationship Id="rId5" Type="http://schemas.openxmlformats.org/officeDocument/2006/relationships/hyperlink" Target="http://www.robots.ox.ac.uk/~vgg/publications/1995/Rothwell95b/rothwell95b.pdf" TargetMode="External"/><Relationship Id="rId4" Type="http://schemas.openxmlformats.org/officeDocument/2006/relationships/hyperlink" Target="http://masters.donntu.org/2010/fknt/chudovskaja/library/article4.ht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7" Type="http://schemas.openxmlformats.org/officeDocument/2006/relationships/image" Target="../media/image15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149600" y="2348880"/>
            <a:ext cx="8636000" cy="1828800"/>
          </a:xfrm>
        </p:spPr>
        <p:txBody>
          <a:bodyPr>
            <a:noAutofit/>
          </a:bodyPr>
          <a:lstStyle/>
          <a:p>
            <a:r>
              <a:rPr lang="ru-RU" sz="4000" dirty="0">
                <a:latin typeface="Cambria" panose="02040503050406030204" pitchFamily="18" charset="0"/>
                <a:ea typeface="Cambria" panose="02040503050406030204" pitchFamily="18" charset="0"/>
              </a:rPr>
              <a:t>Лекция 4. </a:t>
            </a:r>
            <a:br>
              <a:rPr lang="ru-RU" sz="40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ru-RU" sz="4000" dirty="0">
                <a:latin typeface="Cambria" panose="02040503050406030204" pitchFamily="18" charset="0"/>
                <a:ea typeface="Cambria" panose="02040503050406030204" pitchFamily="18" charset="0"/>
              </a:rPr>
              <a:t>Выделение контуров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Обработка аудиовизуальной информации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Бакалавры, 6 семестр. Магистры, 9 семестр</a:t>
            </a: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407368" y="6055568"/>
            <a:ext cx="2195736" cy="685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ru-RU" sz="26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Демидов Д.В.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194" y="570"/>
            <a:ext cx="3413478" cy="20602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6935320" cy="449580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Рассмотрим окно 3х3 для каждого элемента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хотя достаточно и 2х2)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Частные производные в центральной точке в матричном виде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ядра оператора):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Частные производные в скалярном виде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Оператор Робертса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10</a:t>
            </a:fld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319252"/>
              </p:ext>
            </p:extLst>
          </p:nvPr>
        </p:nvGraphicFramePr>
        <p:xfrm>
          <a:off x="2687638" y="5688013"/>
          <a:ext cx="2671762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74640" imgH="482400" progId="Equation.DSMT4">
                  <p:embed/>
                </p:oleObj>
              </mc:Choice>
              <mc:Fallback>
                <p:oleObj name="Equation" r:id="rId2" imgW="1574640" imgH="4824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38" y="5688013"/>
                        <a:ext cx="2671762" cy="815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E2CE780C-1DC9-F296-367A-AFA7C63D40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356444"/>
              </p:ext>
            </p:extLst>
          </p:nvPr>
        </p:nvGraphicFramePr>
        <p:xfrm>
          <a:off x="3071664" y="3861048"/>
          <a:ext cx="1557337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280" imgH="711000" progId="Equation.DSMT4">
                  <p:embed/>
                </p:oleObj>
              </mc:Choice>
              <mc:Fallback>
                <p:oleObj name="Equation" r:id="rId4" imgW="1079280" imgH="711000" progId="Equation.DSMT4">
                  <p:embed/>
                  <p:pic>
                    <p:nvPicPr>
                      <p:cNvPr id="7065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664" y="3861048"/>
                        <a:ext cx="1557337" cy="1023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>
            <a:extLst>
              <a:ext uri="{FF2B5EF4-FFF2-40B4-BE49-F238E27FC236}">
                <a16:creationId xmlns:a16="http://schemas.microsoft.com/office/drawing/2014/main" id="{958DF2E7-2264-C0D8-E9F7-EF78196B36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038943"/>
              </p:ext>
            </p:extLst>
          </p:nvPr>
        </p:nvGraphicFramePr>
        <p:xfrm>
          <a:off x="5591944" y="3861048"/>
          <a:ext cx="1574800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91880" imgH="711000" progId="Equation.DSMT4">
                  <p:embed/>
                </p:oleObj>
              </mc:Choice>
              <mc:Fallback>
                <p:oleObj name="Equation" r:id="rId6" imgW="1091880" imgH="711000" progId="Equation.DSMT4">
                  <p:embed/>
                  <p:pic>
                    <p:nvPicPr>
                      <p:cNvPr id="7065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1944" y="3861048"/>
                        <a:ext cx="1574800" cy="1023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1DB0183C-7664-92B7-9B48-7AFF8C8ED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940452"/>
              </p:ext>
            </p:extLst>
          </p:nvPr>
        </p:nvGraphicFramePr>
        <p:xfrm>
          <a:off x="9264352" y="4149080"/>
          <a:ext cx="2225016" cy="1112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41672">
                  <a:extLst>
                    <a:ext uri="{9D8B030D-6E8A-4147-A177-3AD203B41FA5}">
                      <a16:colId xmlns:a16="http://schemas.microsoft.com/office/drawing/2014/main" val="3546187421"/>
                    </a:ext>
                  </a:extLst>
                </a:gridCol>
                <a:gridCol w="741672">
                  <a:extLst>
                    <a:ext uri="{9D8B030D-6E8A-4147-A177-3AD203B41FA5}">
                      <a16:colId xmlns:a16="http://schemas.microsoft.com/office/drawing/2014/main" val="3880565531"/>
                    </a:ext>
                  </a:extLst>
                </a:gridCol>
                <a:gridCol w="741672">
                  <a:extLst>
                    <a:ext uri="{9D8B030D-6E8A-4147-A177-3AD203B41FA5}">
                      <a16:colId xmlns:a16="http://schemas.microsoft.com/office/drawing/2014/main" val="139579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5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4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388791"/>
                  </a:ext>
                </a:extLst>
              </a:tr>
            </a:tbl>
          </a:graphicData>
        </a:graphic>
      </p:graphicFrame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FF1D541D-8CFA-E826-507A-C944F1296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512002"/>
              </p:ext>
            </p:extLst>
          </p:nvPr>
        </p:nvGraphicFramePr>
        <p:xfrm>
          <a:off x="9800795" y="2696664"/>
          <a:ext cx="1152129" cy="1112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84043">
                  <a:extLst>
                    <a:ext uri="{9D8B030D-6E8A-4147-A177-3AD203B41FA5}">
                      <a16:colId xmlns:a16="http://schemas.microsoft.com/office/drawing/2014/main" val="3546187421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3880565531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139579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  <a:endParaRPr lang="ru-RU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5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4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388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155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2038A-9673-6036-94DF-F815E44E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Примеры работы оператора Робертса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FF5457C-175D-3340-D661-BC06BBF4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7" name="Picture 7" descr="https://upload.wikimedia.org/wikipedia/commons/thumb/3/3f/Bikesgray.jpg/201px-Bikesgray.jpg">
            <a:extLst>
              <a:ext uri="{FF2B5EF4-FFF2-40B4-BE49-F238E27FC236}">
                <a16:creationId xmlns:a16="http://schemas.microsoft.com/office/drawing/2014/main" id="{90DF0F48-277E-69A5-D473-957E102F7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4406" y="1624355"/>
            <a:ext cx="2992238" cy="2247900"/>
          </a:xfrm>
          <a:prstGeom prst="rect">
            <a:avLst/>
          </a:prstGeom>
          <a:noFill/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EF84FCBA-5155-7CF7-C9F8-6CECDEC83A1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064" y="1625464"/>
            <a:ext cx="2988158" cy="2245683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92C9DC9-B7DE-63BB-D058-30EF3B00A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784" y="4255731"/>
            <a:ext cx="2988158" cy="224568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17A6B8B-CEB8-5DE2-0201-5F12E7B91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515" y="1622398"/>
            <a:ext cx="2992238" cy="224874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D48557C-642B-5546-0936-6A75B5775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410" y="4279661"/>
            <a:ext cx="2988158" cy="2245683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1888143-193B-4849-D55C-19F784E88F00}"/>
              </a:ext>
            </a:extLst>
          </p:cNvPr>
          <p:cNvSpPr/>
          <p:nvPr/>
        </p:nvSpPr>
        <p:spPr>
          <a:xfrm>
            <a:off x="6142088" y="3899850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BC5EFDA-E909-E983-E9CC-879F9347FF99}"/>
              </a:ext>
            </a:extLst>
          </p:cNvPr>
          <p:cNvSpPr/>
          <p:nvPr/>
        </p:nvSpPr>
        <p:spPr>
          <a:xfrm>
            <a:off x="6081755" y="650881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77695DB-DB4F-CE1D-857E-A70E43165B2E}"/>
              </a:ext>
            </a:extLst>
          </p:cNvPr>
          <p:cNvSpPr/>
          <p:nvPr/>
        </p:nvSpPr>
        <p:spPr>
          <a:xfrm>
            <a:off x="9637809" y="6519446"/>
            <a:ext cx="410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Gy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2D7AAEC-0D60-68B0-80C3-7B85AEDF23A4}"/>
              </a:ext>
            </a:extLst>
          </p:cNvPr>
          <p:cNvSpPr/>
          <p:nvPr/>
        </p:nvSpPr>
        <p:spPr>
          <a:xfrm>
            <a:off x="9492153" y="387114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Gx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DAA0540-950C-5496-4015-99133764D2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238404"/>
            <a:ext cx="2988158" cy="2245683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ED91F8C-25A2-5919-50AC-589933BCE2FD}"/>
              </a:ext>
            </a:extLst>
          </p:cNvPr>
          <p:cNvSpPr/>
          <p:nvPr/>
        </p:nvSpPr>
        <p:spPr>
          <a:xfrm>
            <a:off x="2533715" y="6508811"/>
            <a:ext cx="404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чб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2B4B9B-627B-51F3-E459-CD7B8B3562AF}"/>
              </a:ext>
            </a:extLst>
          </p:cNvPr>
          <p:cNvSpPr txBox="1"/>
          <p:nvPr/>
        </p:nvSpPr>
        <p:spPr>
          <a:xfrm>
            <a:off x="1362381" y="3847613"/>
            <a:ext cx="2880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/>
              <a:t>https://upload.wikimedia.org/wikipedia/commons/thumb/3/3f/Bikesgray.jpg/201px-Bikesgray.jpg</a:t>
            </a:r>
          </a:p>
        </p:txBody>
      </p:sp>
    </p:spTree>
    <p:extLst>
      <p:ext uri="{BB962C8B-B14F-4D97-AF65-F5344CB8AC3E}">
        <p14:creationId xmlns:p14="http://schemas.microsoft.com/office/powerpoint/2010/main" val="3797120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FB062-76D0-4532-442C-680CDD662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79BA9A-6D99-C7F1-87D8-005B7E696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Примеры работы оператора Робертса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DC8782-2F9E-CD27-95D2-C9EAA19E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A393F1D-93D8-4833-428F-8C76CF9E6DE4}"/>
              </a:ext>
            </a:extLst>
          </p:cNvPr>
          <p:cNvSpPr/>
          <p:nvPr/>
        </p:nvSpPr>
        <p:spPr>
          <a:xfrm>
            <a:off x="5868301" y="3899850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ED291B4-A2A0-FE5B-4F37-4C984B5D569A}"/>
              </a:ext>
            </a:extLst>
          </p:cNvPr>
          <p:cNvSpPr/>
          <p:nvPr/>
        </p:nvSpPr>
        <p:spPr>
          <a:xfrm>
            <a:off x="5807968" y="650881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AAA8161-46D1-7E83-9B5F-AEA4408CBC9F}"/>
              </a:ext>
            </a:extLst>
          </p:cNvPr>
          <p:cNvSpPr/>
          <p:nvPr/>
        </p:nvSpPr>
        <p:spPr>
          <a:xfrm>
            <a:off x="9861582" y="6519446"/>
            <a:ext cx="410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Gy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9819315-B94B-5754-4079-036BB2F2B721}"/>
              </a:ext>
            </a:extLst>
          </p:cNvPr>
          <p:cNvSpPr/>
          <p:nvPr/>
        </p:nvSpPr>
        <p:spPr>
          <a:xfrm>
            <a:off x="9840416" y="387114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Gx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4E7589E-43A8-F04B-00C5-AEE2BB8B2F75}"/>
              </a:ext>
            </a:extLst>
          </p:cNvPr>
          <p:cNvSpPr/>
          <p:nvPr/>
        </p:nvSpPr>
        <p:spPr>
          <a:xfrm>
            <a:off x="1866734" y="6508811"/>
            <a:ext cx="404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чб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ECD537-08D7-3D13-4698-D3F25EAA527D}"/>
              </a:ext>
            </a:extLst>
          </p:cNvPr>
          <p:cNvSpPr txBox="1"/>
          <p:nvPr/>
        </p:nvSpPr>
        <p:spPr>
          <a:xfrm>
            <a:off x="1343472" y="3847613"/>
            <a:ext cx="142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Оригинал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D182EAC-42B1-46E8-FDF8-76080C824FD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1556792"/>
            <a:ext cx="4140374" cy="23159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6BBDB1-4FFE-3395-2667-95EA98CCE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64" y="1556792"/>
            <a:ext cx="4128472" cy="231435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C0457D2-7C95-D2CC-4EE8-FA18B2A54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1549395"/>
            <a:ext cx="4140374" cy="232102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34CEA34-D8B9-2D6F-DDC1-E1DEA773E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9" y="4221088"/>
            <a:ext cx="4140374" cy="232102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02EBE11-3C59-EAAC-1903-5885644BB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506" y="4256408"/>
            <a:ext cx="4175903" cy="234094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C3B3C1C-1002-9640-FBD0-1FEB5DD62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178" y="4272397"/>
            <a:ext cx="4147381" cy="232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80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E59A2-321D-868D-37B8-322BE4661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388EFF-135F-4618-010E-58E842D31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Примеры работы оператора Робертса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1831B3D-C00B-88C4-327A-CF7A4A79E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F6341E0-A396-9807-EA84-EB93F6E6B076}"/>
              </a:ext>
            </a:extLst>
          </p:cNvPr>
          <p:cNvSpPr/>
          <p:nvPr/>
        </p:nvSpPr>
        <p:spPr>
          <a:xfrm>
            <a:off x="5868301" y="3899850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B5AF01D-3090-5320-D646-C8A0F76E66D4}"/>
              </a:ext>
            </a:extLst>
          </p:cNvPr>
          <p:cNvSpPr/>
          <p:nvPr/>
        </p:nvSpPr>
        <p:spPr>
          <a:xfrm>
            <a:off x="5807968" y="650881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3A50C2C-61B8-586B-E657-F48098AF58DC}"/>
              </a:ext>
            </a:extLst>
          </p:cNvPr>
          <p:cNvSpPr/>
          <p:nvPr/>
        </p:nvSpPr>
        <p:spPr>
          <a:xfrm>
            <a:off x="9861582" y="6519446"/>
            <a:ext cx="410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Gy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68ABBF7-D7A6-F768-6A1F-BD9BB2DCD739}"/>
              </a:ext>
            </a:extLst>
          </p:cNvPr>
          <p:cNvSpPr/>
          <p:nvPr/>
        </p:nvSpPr>
        <p:spPr>
          <a:xfrm>
            <a:off x="9840416" y="387114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Gx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6DFB2E5-0478-18FC-4235-7AB9F229A641}"/>
              </a:ext>
            </a:extLst>
          </p:cNvPr>
          <p:cNvSpPr/>
          <p:nvPr/>
        </p:nvSpPr>
        <p:spPr>
          <a:xfrm>
            <a:off x="1866734" y="6508811"/>
            <a:ext cx="404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чб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B0EAA2-FCC3-5D84-27C0-163332F1472E}"/>
              </a:ext>
            </a:extLst>
          </p:cNvPr>
          <p:cNvSpPr txBox="1"/>
          <p:nvPr/>
        </p:nvSpPr>
        <p:spPr>
          <a:xfrm>
            <a:off x="1343472" y="3847613"/>
            <a:ext cx="142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Оригинал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8951CF63-52EA-4F44-38DB-F496FD62538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1" y="1552266"/>
            <a:ext cx="3181615" cy="23204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CBBEA0-947B-EAD0-971A-E67E56578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553" y="1561597"/>
            <a:ext cx="3181615" cy="23204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ADD9263-7644-E969-83EF-F334831A5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507" y="4210557"/>
            <a:ext cx="3177654" cy="231758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9D99814-BCA2-2478-BB2E-6F6F7870B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293" y="1571306"/>
            <a:ext cx="3153323" cy="229984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C26C9-BFB1-92F8-312F-3544262A6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292" y="4221088"/>
            <a:ext cx="3136363" cy="228747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84AC1CB-E951-22CF-3FD9-85159137B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1" y="4204869"/>
            <a:ext cx="3181615" cy="232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95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>
          <a:xfrm>
            <a:off x="911424" y="1647254"/>
            <a:ext cx="9023552" cy="3365921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Ядра оператора Собеля:</a:t>
            </a:r>
            <a:endParaRPr lang="en-US" sz="1600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В скалярном виде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Оператор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Собеля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14</a:t>
            </a:fld>
            <a:endParaRPr lang="ru-RU"/>
          </a:p>
        </p:txBody>
      </p:sp>
      <p:graphicFrame>
        <p:nvGraphicFramePr>
          <p:cNvPr id="696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65896"/>
              </p:ext>
            </p:extLst>
          </p:nvPr>
        </p:nvGraphicFramePr>
        <p:xfrm>
          <a:off x="1597518" y="5109661"/>
          <a:ext cx="8491538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92560" imgH="583920" progId="Equation.DSMT4">
                  <p:embed/>
                </p:oleObj>
              </mc:Choice>
              <mc:Fallback>
                <p:oleObj name="Equation" r:id="rId2" imgW="5092560" imgH="58392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7518" y="5109661"/>
                        <a:ext cx="8491538" cy="9747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4419F9D9-2F50-8619-1CC2-8B3E9978F6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312961"/>
              </p:ext>
            </p:extLst>
          </p:nvPr>
        </p:nvGraphicFramePr>
        <p:xfrm>
          <a:off x="1621947" y="2159222"/>
          <a:ext cx="3990975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68400" imgH="711000" progId="Equation.DSMT4">
                  <p:embed/>
                </p:oleObj>
              </mc:Choice>
              <mc:Fallback>
                <p:oleObj name="Equation" r:id="rId4" imgW="2768400" imgH="711000" progId="Equation.DSMT4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4419F9D9-2F50-8619-1CC2-8B3E9978F6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947" y="2159222"/>
                        <a:ext cx="3990975" cy="1023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28A323E9-5E64-DCA8-8C82-6625CDA577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657701"/>
              </p:ext>
            </p:extLst>
          </p:nvPr>
        </p:nvGraphicFramePr>
        <p:xfrm>
          <a:off x="1597518" y="3330214"/>
          <a:ext cx="3902075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705040" imgH="711000" progId="Equation.DSMT4">
                  <p:embed/>
                </p:oleObj>
              </mc:Choice>
              <mc:Fallback>
                <p:oleObj name="Equation" r:id="rId6" imgW="2705040" imgH="711000" progId="Equation.DSMT4">
                  <p:embed/>
                  <p:pic>
                    <p:nvPicPr>
                      <p:cNvPr id="7" name="Object 2">
                        <a:extLst>
                          <a:ext uri="{FF2B5EF4-FFF2-40B4-BE49-F238E27FC236}">
                            <a16:creationId xmlns:a16="http://schemas.microsoft.com/office/drawing/2014/main" id="{4419F9D9-2F50-8619-1CC2-8B3E9978F6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7518" y="3330214"/>
                        <a:ext cx="3902075" cy="1023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C9AD46A8-175C-BF3D-6400-60C90551B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221214"/>
              </p:ext>
            </p:extLst>
          </p:nvPr>
        </p:nvGraphicFramePr>
        <p:xfrm>
          <a:off x="9087948" y="3161518"/>
          <a:ext cx="2225016" cy="1112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41672">
                  <a:extLst>
                    <a:ext uri="{9D8B030D-6E8A-4147-A177-3AD203B41FA5}">
                      <a16:colId xmlns:a16="http://schemas.microsoft.com/office/drawing/2014/main" val="3546187421"/>
                    </a:ext>
                  </a:extLst>
                </a:gridCol>
                <a:gridCol w="741672">
                  <a:extLst>
                    <a:ext uri="{9D8B030D-6E8A-4147-A177-3AD203B41FA5}">
                      <a16:colId xmlns:a16="http://schemas.microsoft.com/office/drawing/2014/main" val="3880565531"/>
                    </a:ext>
                  </a:extLst>
                </a:gridCol>
                <a:gridCol w="741672">
                  <a:extLst>
                    <a:ext uri="{9D8B030D-6E8A-4147-A177-3AD203B41FA5}">
                      <a16:colId xmlns:a16="http://schemas.microsoft.com/office/drawing/2014/main" val="139579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5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4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388791"/>
                  </a:ext>
                </a:extLst>
              </a:tr>
            </a:tbl>
          </a:graphicData>
        </a:graphic>
      </p:graphicFrame>
      <p:graphicFrame>
        <p:nvGraphicFramePr>
          <p:cNvPr id="27" name="Таблица 26">
            <a:extLst>
              <a:ext uri="{FF2B5EF4-FFF2-40B4-BE49-F238E27FC236}">
                <a16:creationId xmlns:a16="http://schemas.microsoft.com/office/drawing/2014/main" id="{2F1CF069-21B9-24FD-9C00-A8CE82C1B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850350"/>
              </p:ext>
            </p:extLst>
          </p:nvPr>
        </p:nvGraphicFramePr>
        <p:xfrm>
          <a:off x="9624392" y="1824185"/>
          <a:ext cx="1152129" cy="1112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84043">
                  <a:extLst>
                    <a:ext uri="{9D8B030D-6E8A-4147-A177-3AD203B41FA5}">
                      <a16:colId xmlns:a16="http://schemas.microsoft.com/office/drawing/2014/main" val="3546187421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3880565531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139579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  <a:endParaRPr lang="ru-RU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5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4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388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71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31B46-D13D-CF8E-D2D1-235E510F1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8FD10-F317-284A-1390-0FFF4B685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Примеры работы оператора Собеля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B92396-C1A8-8502-67A1-0FC90840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25863C9-7FC1-6610-D26F-1E5FDBB42DA3}"/>
              </a:ext>
            </a:extLst>
          </p:cNvPr>
          <p:cNvSpPr/>
          <p:nvPr/>
        </p:nvSpPr>
        <p:spPr>
          <a:xfrm>
            <a:off x="2183459" y="3875126"/>
            <a:ext cx="11047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Оригинал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3599260-4655-1854-AE69-36AC71E3361D}"/>
              </a:ext>
            </a:extLst>
          </p:cNvPr>
          <p:cNvSpPr/>
          <p:nvPr/>
        </p:nvSpPr>
        <p:spPr>
          <a:xfrm>
            <a:off x="6142088" y="3899850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077072D-E4F1-EEB4-B16A-9788C3E26EA3}"/>
              </a:ext>
            </a:extLst>
          </p:cNvPr>
          <p:cNvSpPr/>
          <p:nvPr/>
        </p:nvSpPr>
        <p:spPr>
          <a:xfrm>
            <a:off x="6081755" y="650277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E8ADEFE-8A9B-696D-11D6-7856071DBEF9}"/>
              </a:ext>
            </a:extLst>
          </p:cNvPr>
          <p:cNvSpPr/>
          <p:nvPr/>
        </p:nvSpPr>
        <p:spPr>
          <a:xfrm>
            <a:off x="9637809" y="6519446"/>
            <a:ext cx="410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Gy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1AD2394-5350-9F55-C12F-55732574187E}"/>
              </a:ext>
            </a:extLst>
          </p:cNvPr>
          <p:cNvSpPr/>
          <p:nvPr/>
        </p:nvSpPr>
        <p:spPr>
          <a:xfrm>
            <a:off x="9492153" y="387114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Gx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2748E4E-9539-B0C0-6A61-01C7E8AA0D65}"/>
              </a:ext>
            </a:extLst>
          </p:cNvPr>
          <p:cNvSpPr/>
          <p:nvPr/>
        </p:nvSpPr>
        <p:spPr>
          <a:xfrm>
            <a:off x="2533715" y="6508811"/>
            <a:ext cx="404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чб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5" name="Picture 7" descr="https://upload.wikimedia.org/wikipedia/commons/thumb/3/3f/Bikesgray.jpg/201px-Bikesgray.jpg">
            <a:extLst>
              <a:ext uri="{FF2B5EF4-FFF2-40B4-BE49-F238E27FC236}">
                <a16:creationId xmlns:a16="http://schemas.microsoft.com/office/drawing/2014/main" id="{B9420A68-E99C-FCB3-8B9B-90B57CAC8CD2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2819" y="1618947"/>
            <a:ext cx="2986803" cy="2243817"/>
          </a:xfrm>
          <a:prstGeom prst="rect">
            <a:avLst/>
          </a:prstGeom>
          <a:noFill/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DF4365A-E6FD-34A7-E53D-82B3F4B81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626" y="1618947"/>
            <a:ext cx="2985675" cy="224381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2C53C4A-CE68-70E4-BC07-269FDD815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178" y="4235797"/>
            <a:ext cx="2985675" cy="224381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1013667-234D-0A2D-B2FC-EC5B5E004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19" y="4273763"/>
            <a:ext cx="2988158" cy="2245683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7BA4194-9A40-21B4-0503-A5B23B9F4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305" y="1618947"/>
            <a:ext cx="2985675" cy="224381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0D12E2B-5AD4-AC22-FAD5-6191637BEE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407" y="4209701"/>
            <a:ext cx="2981573" cy="224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31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7777C-A027-F1D6-D7FC-414848A04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F17AC8-343A-432C-52C7-8A15DF02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Примеры работы оператора Собеля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9AAA3EA-992C-2972-1F40-0C71B165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728531-EE35-C7DB-22A5-327F5639D176}"/>
              </a:ext>
            </a:extLst>
          </p:cNvPr>
          <p:cNvSpPr/>
          <p:nvPr/>
        </p:nvSpPr>
        <p:spPr>
          <a:xfrm>
            <a:off x="5868301" y="3899850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2D04238-7A6D-5AA7-DC55-71D35CF4B4FB}"/>
              </a:ext>
            </a:extLst>
          </p:cNvPr>
          <p:cNvSpPr/>
          <p:nvPr/>
        </p:nvSpPr>
        <p:spPr>
          <a:xfrm>
            <a:off x="5807968" y="650881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E9E7032-3FDB-5699-A4BD-A5DAC28C6B6E}"/>
              </a:ext>
            </a:extLst>
          </p:cNvPr>
          <p:cNvSpPr/>
          <p:nvPr/>
        </p:nvSpPr>
        <p:spPr>
          <a:xfrm>
            <a:off x="9861582" y="6519446"/>
            <a:ext cx="410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Gy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9A8A5AC-6A85-9476-04A5-1FD5835637C5}"/>
              </a:ext>
            </a:extLst>
          </p:cNvPr>
          <p:cNvSpPr/>
          <p:nvPr/>
        </p:nvSpPr>
        <p:spPr>
          <a:xfrm>
            <a:off x="9840416" y="387114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Gx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C292D22-ACA7-8A1D-77B3-786389C7D6B5}"/>
              </a:ext>
            </a:extLst>
          </p:cNvPr>
          <p:cNvSpPr/>
          <p:nvPr/>
        </p:nvSpPr>
        <p:spPr>
          <a:xfrm>
            <a:off x="1866734" y="6508811"/>
            <a:ext cx="404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чб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8BDC0B-38DA-C0D7-7EF3-84D15ADAEEA8}"/>
              </a:ext>
            </a:extLst>
          </p:cNvPr>
          <p:cNvSpPr txBox="1"/>
          <p:nvPr/>
        </p:nvSpPr>
        <p:spPr>
          <a:xfrm>
            <a:off x="1343472" y="3847613"/>
            <a:ext cx="142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Оригинал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F27B087-935A-0636-845C-B6AC5EE1829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1556792"/>
            <a:ext cx="4140374" cy="23159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1E70BD-AE1D-FCEF-2087-1E14D08ED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505" y="1549904"/>
            <a:ext cx="4140375" cy="23210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FECF92-AE9A-F9D1-ABED-C09579159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9" y="4272395"/>
            <a:ext cx="4147384" cy="232495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E4090CE-C973-1E22-1160-58A2DBF88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290" y="1548118"/>
            <a:ext cx="4147382" cy="23249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E15514-187E-2B3F-6655-CE01B7009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505" y="4272396"/>
            <a:ext cx="4147381" cy="232495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4F98169-F10B-1BDC-F47F-D74957D4FC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23" y="4268719"/>
            <a:ext cx="4153942" cy="23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82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36579-3B1B-A44F-6FE0-76A3A130D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CCE850-7ED2-A640-D13F-329E2C056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Примеры работы оператора Собеля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84C5FEA-1755-70A5-E44C-3281FCA3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809DF95-F4BA-0BA5-8213-E9292D53B34E}"/>
              </a:ext>
            </a:extLst>
          </p:cNvPr>
          <p:cNvSpPr/>
          <p:nvPr/>
        </p:nvSpPr>
        <p:spPr>
          <a:xfrm>
            <a:off x="5868301" y="3899850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71540A7-041F-1180-39A4-BA6AE8664C18}"/>
              </a:ext>
            </a:extLst>
          </p:cNvPr>
          <p:cNvSpPr/>
          <p:nvPr/>
        </p:nvSpPr>
        <p:spPr>
          <a:xfrm>
            <a:off x="5807968" y="650881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A8C44C5-F6BE-9DD5-B75F-C1D69D745B08}"/>
              </a:ext>
            </a:extLst>
          </p:cNvPr>
          <p:cNvSpPr/>
          <p:nvPr/>
        </p:nvSpPr>
        <p:spPr>
          <a:xfrm>
            <a:off x="9861582" y="6519446"/>
            <a:ext cx="410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Gy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F023E2D-7FB9-9408-6513-07BE9A1D8319}"/>
              </a:ext>
            </a:extLst>
          </p:cNvPr>
          <p:cNvSpPr/>
          <p:nvPr/>
        </p:nvSpPr>
        <p:spPr>
          <a:xfrm>
            <a:off x="9840416" y="387114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Gx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D70684E-D33C-678D-8A90-A36B82DA8177}"/>
              </a:ext>
            </a:extLst>
          </p:cNvPr>
          <p:cNvSpPr/>
          <p:nvPr/>
        </p:nvSpPr>
        <p:spPr>
          <a:xfrm>
            <a:off x="1866734" y="6508811"/>
            <a:ext cx="404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чб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7D4832-04BD-5735-D803-2479ECB38EA4}"/>
              </a:ext>
            </a:extLst>
          </p:cNvPr>
          <p:cNvSpPr txBox="1"/>
          <p:nvPr/>
        </p:nvSpPr>
        <p:spPr>
          <a:xfrm>
            <a:off x="1343472" y="3847613"/>
            <a:ext cx="142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Оригинал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1AD3BCDC-80E9-0205-91DD-1C7BAA1403E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1" y="1552266"/>
            <a:ext cx="3181615" cy="2320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E594FC-1A10-9A8D-E243-480D7AD0C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558446"/>
            <a:ext cx="3181616" cy="23204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412BB9-D0CB-3329-3BF5-37F1A6F6C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4204869"/>
            <a:ext cx="3181615" cy="23204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972793B-B7CA-EC1C-CE04-082283E4CC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187" y="1552266"/>
            <a:ext cx="3179429" cy="23188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B64579E-D66B-DB38-53A0-869E7F512A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186" y="4206463"/>
            <a:ext cx="3179429" cy="231888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1CF1A36-D8A3-274E-5EBA-5733FBAE61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1" y="4204868"/>
            <a:ext cx="3181616" cy="232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89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Оператор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Прюитт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9473184" cy="3552726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Ядра оператора </a:t>
            </a:r>
            <a:r>
              <a:rPr lang="ru-RU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Прюитт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В скалярном виде:</a:t>
            </a:r>
          </a:p>
          <a:p>
            <a:pPr marL="0" indent="0">
              <a:buNone/>
            </a:pP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91476"/>
              </p:ext>
            </p:extLst>
          </p:nvPr>
        </p:nvGraphicFramePr>
        <p:xfrm>
          <a:off x="1370013" y="5152926"/>
          <a:ext cx="9639301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311880" imgH="583920" progId="Equation.DSMT4">
                  <p:embed/>
                </p:oleObj>
              </mc:Choice>
              <mc:Fallback>
                <p:oleObj name="Equation" r:id="rId2" imgW="6311880" imgH="58392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0013" y="5152926"/>
                        <a:ext cx="9639301" cy="8937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40FF3DE5-87FC-E0D6-9357-E24B9AC38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349436"/>
              </p:ext>
            </p:extLst>
          </p:nvPr>
        </p:nvGraphicFramePr>
        <p:xfrm>
          <a:off x="9480376" y="2060848"/>
          <a:ext cx="1152129" cy="1112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84043">
                  <a:extLst>
                    <a:ext uri="{9D8B030D-6E8A-4147-A177-3AD203B41FA5}">
                      <a16:colId xmlns:a16="http://schemas.microsoft.com/office/drawing/2014/main" val="3546187421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3880565531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139579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  <a:endParaRPr lang="ru-RU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5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4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388791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E831EB75-C214-6CCD-59B8-43FC4DEA7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264010"/>
              </p:ext>
            </p:extLst>
          </p:nvPr>
        </p:nvGraphicFramePr>
        <p:xfrm>
          <a:off x="8943932" y="3546665"/>
          <a:ext cx="2225016" cy="1112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41672">
                  <a:extLst>
                    <a:ext uri="{9D8B030D-6E8A-4147-A177-3AD203B41FA5}">
                      <a16:colId xmlns:a16="http://schemas.microsoft.com/office/drawing/2014/main" val="3546187421"/>
                    </a:ext>
                  </a:extLst>
                </a:gridCol>
                <a:gridCol w="741672">
                  <a:extLst>
                    <a:ext uri="{9D8B030D-6E8A-4147-A177-3AD203B41FA5}">
                      <a16:colId xmlns:a16="http://schemas.microsoft.com/office/drawing/2014/main" val="3880565531"/>
                    </a:ext>
                  </a:extLst>
                </a:gridCol>
                <a:gridCol w="741672">
                  <a:extLst>
                    <a:ext uri="{9D8B030D-6E8A-4147-A177-3AD203B41FA5}">
                      <a16:colId xmlns:a16="http://schemas.microsoft.com/office/drawing/2014/main" val="139579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5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4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388791"/>
                  </a:ext>
                </a:extLst>
              </a:tr>
            </a:tbl>
          </a:graphicData>
        </a:graphic>
      </p:graphicFrame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3480D37E-FFB8-118B-7E9D-2CB5D6A35C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966320"/>
              </p:ext>
            </p:extLst>
          </p:nvPr>
        </p:nvGraphicFramePr>
        <p:xfrm>
          <a:off x="1370013" y="2178050"/>
          <a:ext cx="3917950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17640" imgH="711000" progId="Equation.DSMT4">
                  <p:embed/>
                </p:oleObj>
              </mc:Choice>
              <mc:Fallback>
                <p:oleObj name="Equation" r:id="rId4" imgW="2717640" imgH="711000" progId="Equation.DSMT4">
                  <p:embed/>
                  <p:pic>
                    <p:nvPicPr>
                      <p:cNvPr id="7" name="Object 2">
                        <a:extLst>
                          <a:ext uri="{FF2B5EF4-FFF2-40B4-BE49-F238E27FC236}">
                            <a16:creationId xmlns:a16="http://schemas.microsoft.com/office/drawing/2014/main" id="{4419F9D9-2F50-8619-1CC2-8B3E9978F6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0013" y="2178050"/>
                        <a:ext cx="3917950" cy="1023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>
            <a:extLst>
              <a:ext uri="{FF2B5EF4-FFF2-40B4-BE49-F238E27FC236}">
                <a16:creationId xmlns:a16="http://schemas.microsoft.com/office/drawing/2014/main" id="{254F06D2-B7CF-534C-F9B7-1ADA59019C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0684440"/>
              </p:ext>
            </p:extLst>
          </p:nvPr>
        </p:nvGraphicFramePr>
        <p:xfrm>
          <a:off x="1370013" y="3292685"/>
          <a:ext cx="3846513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66880" imgH="711000" progId="Equation.DSMT4">
                  <p:embed/>
                </p:oleObj>
              </mc:Choice>
              <mc:Fallback>
                <p:oleObj name="Equation" r:id="rId6" imgW="2666880" imgH="711000" progId="Equation.DSMT4">
                  <p:embed/>
                  <p:pic>
                    <p:nvPicPr>
                      <p:cNvPr id="8" name="Object 2">
                        <a:extLst>
                          <a:ext uri="{FF2B5EF4-FFF2-40B4-BE49-F238E27FC236}">
                            <a16:creationId xmlns:a16="http://schemas.microsoft.com/office/drawing/2014/main" id="{28A323E9-5E64-DCA8-8C82-6625CDA577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0013" y="3292685"/>
                        <a:ext cx="3846513" cy="1023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7481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B55A1-2D73-C987-FFDC-9A9023855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9CF7AC-D72F-DAA0-0675-8987643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Примеры работы оператора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Прюитт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4E7ED77-C130-0F9B-BD85-627284639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7094519-6580-2E6D-4397-C91BD40CB6E0}"/>
              </a:ext>
            </a:extLst>
          </p:cNvPr>
          <p:cNvSpPr/>
          <p:nvPr/>
        </p:nvSpPr>
        <p:spPr>
          <a:xfrm>
            <a:off x="2183459" y="3875126"/>
            <a:ext cx="11047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Оригинал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2C497CF-3D5A-E915-B369-FF1D3FAB55A4}"/>
              </a:ext>
            </a:extLst>
          </p:cNvPr>
          <p:cNvSpPr/>
          <p:nvPr/>
        </p:nvSpPr>
        <p:spPr>
          <a:xfrm>
            <a:off x="6142088" y="3899850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7A27CC9-2581-FFB3-62C6-9F0CA4E4E51A}"/>
              </a:ext>
            </a:extLst>
          </p:cNvPr>
          <p:cNvSpPr/>
          <p:nvPr/>
        </p:nvSpPr>
        <p:spPr>
          <a:xfrm>
            <a:off x="6081755" y="650277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7D6521A-9BAA-3DD7-DBBF-E56CDB06FB4B}"/>
              </a:ext>
            </a:extLst>
          </p:cNvPr>
          <p:cNvSpPr/>
          <p:nvPr/>
        </p:nvSpPr>
        <p:spPr>
          <a:xfrm>
            <a:off x="9637809" y="6519446"/>
            <a:ext cx="410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Gy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2DC2F06-EFD3-1625-9CAE-72517E621B7E}"/>
              </a:ext>
            </a:extLst>
          </p:cNvPr>
          <p:cNvSpPr/>
          <p:nvPr/>
        </p:nvSpPr>
        <p:spPr>
          <a:xfrm>
            <a:off x="9492153" y="387114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Gx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8293398-C19E-0AEF-95F5-8B8E71F805C4}"/>
              </a:ext>
            </a:extLst>
          </p:cNvPr>
          <p:cNvSpPr/>
          <p:nvPr/>
        </p:nvSpPr>
        <p:spPr>
          <a:xfrm>
            <a:off x="2533715" y="6508811"/>
            <a:ext cx="404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чб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5" name="Picture 7" descr="https://upload.wikimedia.org/wikipedia/commons/thumb/3/3f/Bikesgray.jpg/201px-Bikesgray.jpg">
            <a:extLst>
              <a:ext uri="{FF2B5EF4-FFF2-40B4-BE49-F238E27FC236}">
                <a16:creationId xmlns:a16="http://schemas.microsoft.com/office/drawing/2014/main" id="{A84F5776-EFAC-2B35-8907-05AF87BAA03F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2819" y="1618947"/>
            <a:ext cx="2986803" cy="2243817"/>
          </a:xfrm>
          <a:prstGeom prst="rect">
            <a:avLst/>
          </a:prstGeom>
          <a:noFill/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87542-262C-4D96-CDF2-5FE580D28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601" y="1613837"/>
            <a:ext cx="2985675" cy="22438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4CA960-3BF3-A01A-631C-21C29854B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46" y="4237888"/>
            <a:ext cx="3008753" cy="226116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FB3CC4B-1C12-6651-FF6E-D342BE66A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601" y="4209701"/>
            <a:ext cx="2985675" cy="224381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59A269A-5DD8-B1B1-0A2D-945652621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406" y="1620799"/>
            <a:ext cx="2981573" cy="224073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F181F7C-A203-4FA3-10F4-73877ADE1F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844" y="4219315"/>
            <a:ext cx="2986803" cy="224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3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План лекции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9473184" cy="506916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Выделение контуров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Алгоритмы прослеживания (для бинарных)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Градиентные методы (для полутоновых)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Кодирование контуров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Сегментация контурных линий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Цепной код Фримена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Дескрипторы Фурье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Методы обработки и распознавания контурных изображений. 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Метод концевых точек</a:t>
            </a:r>
          </a:p>
          <a:p>
            <a:pPr>
              <a:buNone/>
            </a:pP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2F4BB-D344-E114-A18C-5DF73B70F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C3BE8E-29C6-D276-5F33-34B0E14B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Примеры работы оператора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Прюитт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3BE1F9E-5902-C4E6-8A55-E72B343F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1539177-3784-4475-C8CC-C390921DB9CC}"/>
              </a:ext>
            </a:extLst>
          </p:cNvPr>
          <p:cNvSpPr/>
          <p:nvPr/>
        </p:nvSpPr>
        <p:spPr>
          <a:xfrm>
            <a:off x="5868301" y="3899850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4864DF5-5A87-0324-4F28-5A4411EE7589}"/>
              </a:ext>
            </a:extLst>
          </p:cNvPr>
          <p:cNvSpPr/>
          <p:nvPr/>
        </p:nvSpPr>
        <p:spPr>
          <a:xfrm>
            <a:off x="5807968" y="650881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760147F-3F91-D55C-DA12-6A8EF7B9381F}"/>
              </a:ext>
            </a:extLst>
          </p:cNvPr>
          <p:cNvSpPr/>
          <p:nvPr/>
        </p:nvSpPr>
        <p:spPr>
          <a:xfrm>
            <a:off x="9861582" y="6519446"/>
            <a:ext cx="410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Gy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90B5145-77EB-1FD5-BF49-9D2DB0952D6B}"/>
              </a:ext>
            </a:extLst>
          </p:cNvPr>
          <p:cNvSpPr/>
          <p:nvPr/>
        </p:nvSpPr>
        <p:spPr>
          <a:xfrm>
            <a:off x="9840416" y="387114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Gx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F65B67C-77B4-A394-D2D2-C466F8EDADDA}"/>
              </a:ext>
            </a:extLst>
          </p:cNvPr>
          <p:cNvSpPr/>
          <p:nvPr/>
        </p:nvSpPr>
        <p:spPr>
          <a:xfrm>
            <a:off x="1866734" y="6508811"/>
            <a:ext cx="404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чб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0F52AD-2A1B-F03D-1556-D8655B754E05}"/>
              </a:ext>
            </a:extLst>
          </p:cNvPr>
          <p:cNvSpPr txBox="1"/>
          <p:nvPr/>
        </p:nvSpPr>
        <p:spPr>
          <a:xfrm>
            <a:off x="1343472" y="3847613"/>
            <a:ext cx="142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Оригинал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E9CA3F2-2495-5D05-9AB5-EE715D42CDA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1556792"/>
            <a:ext cx="4140374" cy="23159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C9D12A-42DF-7BB4-2299-9E3DDAB3C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86" y="1556792"/>
            <a:ext cx="4147382" cy="23249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6215E56-7E2D-519F-D9E6-DCDA9240E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3" y="4272396"/>
            <a:ext cx="4147382" cy="232495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2450FA2-5B32-DA99-B099-52241FE8A1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772" y="1556792"/>
            <a:ext cx="4147382" cy="232495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5293D99-8BAC-7BC3-C3D9-92F15602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046" y="4261820"/>
            <a:ext cx="4182621" cy="234471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8859EFD-426C-57A8-0C89-2EEA676269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397" y="4274017"/>
            <a:ext cx="4144491" cy="232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37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E90-6185-EF99-BF54-DFB8111C7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31649-241C-693E-2F79-96295866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Примеры работы оператора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Прюитт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F350217-1C4A-CDDC-418B-BE830095C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E45AEB8-EEFA-7BD6-5940-4EF24CB3B97D}"/>
              </a:ext>
            </a:extLst>
          </p:cNvPr>
          <p:cNvSpPr/>
          <p:nvPr/>
        </p:nvSpPr>
        <p:spPr>
          <a:xfrm>
            <a:off x="5868301" y="3899850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A039033-62D0-0E97-2291-C7C32332BB78}"/>
              </a:ext>
            </a:extLst>
          </p:cNvPr>
          <p:cNvSpPr/>
          <p:nvPr/>
        </p:nvSpPr>
        <p:spPr>
          <a:xfrm>
            <a:off x="5807968" y="650881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1B09F9A-FD78-71B8-538B-D8A98A49E84F}"/>
              </a:ext>
            </a:extLst>
          </p:cNvPr>
          <p:cNvSpPr/>
          <p:nvPr/>
        </p:nvSpPr>
        <p:spPr>
          <a:xfrm>
            <a:off x="9861582" y="6519446"/>
            <a:ext cx="410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Gy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960A80A-5848-5286-BE1F-58572E3D8984}"/>
              </a:ext>
            </a:extLst>
          </p:cNvPr>
          <p:cNvSpPr/>
          <p:nvPr/>
        </p:nvSpPr>
        <p:spPr>
          <a:xfrm>
            <a:off x="9840416" y="387114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Gx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0B303FC-33A7-9549-B8D1-E2F569399DEC}"/>
              </a:ext>
            </a:extLst>
          </p:cNvPr>
          <p:cNvSpPr/>
          <p:nvPr/>
        </p:nvSpPr>
        <p:spPr>
          <a:xfrm>
            <a:off x="1866734" y="6508811"/>
            <a:ext cx="404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чб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49028D-50C3-BE47-ADD5-4D96EA280E7C}"/>
              </a:ext>
            </a:extLst>
          </p:cNvPr>
          <p:cNvSpPr txBox="1"/>
          <p:nvPr/>
        </p:nvSpPr>
        <p:spPr>
          <a:xfrm>
            <a:off x="1343472" y="3847613"/>
            <a:ext cx="142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Оригинал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644389BE-BFF4-AD05-651F-4FA1E0ED6CC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1" y="1552266"/>
            <a:ext cx="3181615" cy="2320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28DFCB-B390-164C-9118-4031D3244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552266"/>
            <a:ext cx="3179429" cy="231888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25A6A29-3241-6B6D-C1DD-36AE6E972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4206463"/>
            <a:ext cx="3179429" cy="23188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6FB561C-490A-2EAA-A5E3-31A13AA98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1" y="4206462"/>
            <a:ext cx="3179430" cy="231888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1CF3A82-3708-3775-303D-94CBA254E2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552" y="1562744"/>
            <a:ext cx="3165064" cy="230840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D123852-3F6A-AB92-26CE-38ADE54E27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973" y="4214692"/>
            <a:ext cx="3171906" cy="231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06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3C6F4-0AE2-BDE8-ABE6-6611A0747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3A462B-F8E4-E7FC-4660-BBAED1D8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Примеры работы оператора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Прюитт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02C0878-325C-43A8-BE72-F82EFEB23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DBB7F60-1756-AEDB-00CB-BE94B02AEF9B}"/>
              </a:ext>
            </a:extLst>
          </p:cNvPr>
          <p:cNvSpPr/>
          <p:nvPr/>
        </p:nvSpPr>
        <p:spPr>
          <a:xfrm>
            <a:off x="5868301" y="3899850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E1729AF-2FD4-EB3E-3CAE-9E00FC65B107}"/>
              </a:ext>
            </a:extLst>
          </p:cNvPr>
          <p:cNvSpPr/>
          <p:nvPr/>
        </p:nvSpPr>
        <p:spPr>
          <a:xfrm>
            <a:off x="5807968" y="650881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8CA2F3D-C670-D1AE-A57A-F2157537CA86}"/>
              </a:ext>
            </a:extLst>
          </p:cNvPr>
          <p:cNvSpPr/>
          <p:nvPr/>
        </p:nvSpPr>
        <p:spPr>
          <a:xfrm>
            <a:off x="9861582" y="6519446"/>
            <a:ext cx="410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Gy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26325D3-08EA-5160-F198-31CC1FF208AE}"/>
              </a:ext>
            </a:extLst>
          </p:cNvPr>
          <p:cNvSpPr/>
          <p:nvPr/>
        </p:nvSpPr>
        <p:spPr>
          <a:xfrm>
            <a:off x="9840416" y="387114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Gx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5A28C29-96B2-2B46-4D21-9DAD3AA2B417}"/>
              </a:ext>
            </a:extLst>
          </p:cNvPr>
          <p:cNvSpPr/>
          <p:nvPr/>
        </p:nvSpPr>
        <p:spPr>
          <a:xfrm>
            <a:off x="1866734" y="6508811"/>
            <a:ext cx="404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чб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A0E931-AD35-6C02-DED3-8E3641BCFBA1}"/>
              </a:ext>
            </a:extLst>
          </p:cNvPr>
          <p:cNvSpPr txBox="1"/>
          <p:nvPr/>
        </p:nvSpPr>
        <p:spPr>
          <a:xfrm>
            <a:off x="1343472" y="3847613"/>
            <a:ext cx="142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Оригинал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50D042-600B-F05F-40A2-4A94A7FAC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229" y="4313794"/>
            <a:ext cx="3179429" cy="22115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22918C-C71C-C3E7-B72E-4D0F9C233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552266"/>
            <a:ext cx="3333732" cy="2318881"/>
          </a:xfrm>
          <a:prstGeom prst="rect">
            <a:avLst/>
          </a:prstGeom>
        </p:spPr>
      </p:pic>
      <p:pic>
        <p:nvPicPr>
          <p:cNvPr id="13" name="Объект 8">
            <a:extLst>
              <a:ext uri="{FF2B5EF4-FFF2-40B4-BE49-F238E27FC236}">
                <a16:creationId xmlns:a16="http://schemas.microsoft.com/office/drawing/2014/main" id="{D3A8B71D-33DF-A040-7FFB-9E97B0F63FD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8" y="1552266"/>
            <a:ext cx="3333732" cy="231756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A06044-B1F3-A161-25BE-1219308C7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618" y="1552893"/>
            <a:ext cx="3340006" cy="232324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53B95A0-A42C-BB91-3791-3BCD66E5C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617" y="4221088"/>
            <a:ext cx="3340007" cy="232324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5973B63-DD66-3BCE-5B6C-410417460A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98" y="4165338"/>
            <a:ext cx="3384376" cy="235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7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Оператор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Прюитт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5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x5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9473184" cy="4925144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Маски оператора:</a:t>
            </a:r>
          </a:p>
          <a:p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674317ED-CDE6-B64B-0E57-D442C6A4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714219"/>
              </p:ext>
            </p:extLst>
          </p:nvPr>
        </p:nvGraphicFramePr>
        <p:xfrm>
          <a:off x="1696042" y="2274851"/>
          <a:ext cx="2544762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65080" imgH="1143000" progId="Equation.DSMT4">
                  <p:embed/>
                </p:oleObj>
              </mc:Choice>
              <mc:Fallback>
                <p:oleObj name="Equation" r:id="rId2" imgW="1765080" imgH="1143000" progId="Equation.DSMT4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3480D37E-FFB8-118B-7E9D-2CB5D6A35C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6042" y="2274851"/>
                        <a:ext cx="2544762" cy="164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560D53D2-4E37-6E3D-F932-A73E1C8D52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537789"/>
              </p:ext>
            </p:extLst>
          </p:nvPr>
        </p:nvGraphicFramePr>
        <p:xfrm>
          <a:off x="1696042" y="4302089"/>
          <a:ext cx="2874962" cy="164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93680" imgH="1143000" progId="Equation.DSMT4">
                  <p:embed/>
                </p:oleObj>
              </mc:Choice>
              <mc:Fallback>
                <p:oleObj name="Equation" r:id="rId4" imgW="1993680" imgH="1143000" progId="Equation.DSMT4">
                  <p:embed/>
                  <p:pic>
                    <p:nvPicPr>
                      <p:cNvPr id="12" name="Object 2">
                        <a:extLst>
                          <a:ext uri="{FF2B5EF4-FFF2-40B4-BE49-F238E27FC236}">
                            <a16:creationId xmlns:a16="http://schemas.microsoft.com/office/drawing/2014/main" id="{254F06D2-B7CF-534C-F9B7-1ADA59019C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6042" y="4302089"/>
                        <a:ext cx="2874962" cy="164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6776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Оператор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Шарра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Scharr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3507899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Ядра оператора </a:t>
            </a:r>
            <a:r>
              <a:rPr lang="ru-RU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Шарра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В скалярном виде: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7065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100199"/>
              </p:ext>
            </p:extLst>
          </p:nvPr>
        </p:nvGraphicFramePr>
        <p:xfrm>
          <a:off x="1639339" y="2132856"/>
          <a:ext cx="4468813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98520" imgH="711000" progId="Equation.DSMT4">
                  <p:embed/>
                </p:oleObj>
              </mc:Choice>
              <mc:Fallback>
                <p:oleObj name="Equation" r:id="rId2" imgW="3098520" imgH="71100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339" y="2132856"/>
                        <a:ext cx="4468813" cy="1023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125475"/>
              </p:ext>
            </p:extLst>
          </p:nvPr>
        </p:nvGraphicFramePr>
        <p:xfrm>
          <a:off x="1628675" y="3279824"/>
          <a:ext cx="4157663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82880" imgH="711000" progId="Equation.DSMT4">
                  <p:embed/>
                </p:oleObj>
              </mc:Choice>
              <mc:Fallback>
                <p:oleObj name="Equation" r:id="rId4" imgW="2882880" imgH="71100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8675" y="3279824"/>
                        <a:ext cx="4157663" cy="1023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609817"/>
              </p:ext>
            </p:extLst>
          </p:nvPr>
        </p:nvGraphicFramePr>
        <p:xfrm>
          <a:off x="1628675" y="5108099"/>
          <a:ext cx="889317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121080" imgH="583920" progId="Equation.DSMT4">
                  <p:embed/>
                </p:oleObj>
              </mc:Choice>
              <mc:Fallback>
                <p:oleObj name="Equation" r:id="rId6" imgW="6121080" imgH="583920" progId="Equation.DSMT4">
                  <p:embed/>
                  <p:pic>
                    <p:nvPicPr>
                      <p:cNvPr id="696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8675" y="5108099"/>
                        <a:ext cx="8893175" cy="850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1F21D5C0-7124-A11E-F0CC-B91E1C741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732411"/>
              </p:ext>
            </p:extLst>
          </p:nvPr>
        </p:nvGraphicFramePr>
        <p:xfrm>
          <a:off x="9726591" y="2044273"/>
          <a:ext cx="1152129" cy="1112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84043">
                  <a:extLst>
                    <a:ext uri="{9D8B030D-6E8A-4147-A177-3AD203B41FA5}">
                      <a16:colId xmlns:a16="http://schemas.microsoft.com/office/drawing/2014/main" val="3546187421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3880565531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139579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  <a:endParaRPr lang="ru-RU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5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4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388791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E912EF54-F7BD-0276-2189-1C729617C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250358"/>
              </p:ext>
            </p:extLst>
          </p:nvPr>
        </p:nvGraphicFramePr>
        <p:xfrm>
          <a:off x="9190147" y="3576186"/>
          <a:ext cx="2225016" cy="1112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41672">
                  <a:extLst>
                    <a:ext uri="{9D8B030D-6E8A-4147-A177-3AD203B41FA5}">
                      <a16:colId xmlns:a16="http://schemas.microsoft.com/office/drawing/2014/main" val="3546187421"/>
                    </a:ext>
                  </a:extLst>
                </a:gridCol>
                <a:gridCol w="741672">
                  <a:extLst>
                    <a:ext uri="{9D8B030D-6E8A-4147-A177-3AD203B41FA5}">
                      <a16:colId xmlns:a16="http://schemas.microsoft.com/office/drawing/2014/main" val="3880565531"/>
                    </a:ext>
                  </a:extLst>
                </a:gridCol>
                <a:gridCol w="741672">
                  <a:extLst>
                    <a:ext uri="{9D8B030D-6E8A-4147-A177-3AD203B41FA5}">
                      <a16:colId xmlns:a16="http://schemas.microsoft.com/office/drawing/2014/main" val="139579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5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4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38879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B3518-CE00-C730-03EF-00C33C62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953563-43BE-8480-C384-8F814D65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Примеры работы оператора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Шарра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B7A1ECE-C5D7-9C45-6F92-437B2BF7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30D51DA-5F23-03C3-97D0-886C1C5D9993}"/>
              </a:ext>
            </a:extLst>
          </p:cNvPr>
          <p:cNvSpPr/>
          <p:nvPr/>
        </p:nvSpPr>
        <p:spPr>
          <a:xfrm>
            <a:off x="2183459" y="3875126"/>
            <a:ext cx="11047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Оригинал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1F9A951-69D7-7BB5-A1BC-2CBB57970319}"/>
              </a:ext>
            </a:extLst>
          </p:cNvPr>
          <p:cNvSpPr/>
          <p:nvPr/>
        </p:nvSpPr>
        <p:spPr>
          <a:xfrm>
            <a:off x="6142088" y="3899850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8C24356-492D-C415-BA6B-4E0A609B4AB2}"/>
              </a:ext>
            </a:extLst>
          </p:cNvPr>
          <p:cNvSpPr/>
          <p:nvPr/>
        </p:nvSpPr>
        <p:spPr>
          <a:xfrm>
            <a:off x="6081755" y="650277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71F16D5-7C2D-A61E-7383-4A92AEB8D818}"/>
              </a:ext>
            </a:extLst>
          </p:cNvPr>
          <p:cNvSpPr/>
          <p:nvPr/>
        </p:nvSpPr>
        <p:spPr>
          <a:xfrm>
            <a:off x="9728852" y="6519446"/>
            <a:ext cx="410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Gy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390D5D6-8B42-2816-AED1-D9210FF6D521}"/>
              </a:ext>
            </a:extLst>
          </p:cNvPr>
          <p:cNvSpPr/>
          <p:nvPr/>
        </p:nvSpPr>
        <p:spPr>
          <a:xfrm>
            <a:off x="9583196" y="387114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Gx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050E4E0-7807-91AF-52D0-8E7652C570AB}"/>
              </a:ext>
            </a:extLst>
          </p:cNvPr>
          <p:cNvSpPr/>
          <p:nvPr/>
        </p:nvSpPr>
        <p:spPr>
          <a:xfrm>
            <a:off x="2533715" y="6508811"/>
            <a:ext cx="404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чб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5" name="Picture 7" descr="https://upload.wikimedia.org/wikipedia/commons/thumb/3/3f/Bikesgray.jpg/201px-Bikesgray.jpg">
            <a:extLst>
              <a:ext uri="{FF2B5EF4-FFF2-40B4-BE49-F238E27FC236}">
                <a16:creationId xmlns:a16="http://schemas.microsoft.com/office/drawing/2014/main" id="{A29DB4D0-6D7D-2785-F47C-0D05A16A5F1A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2819" y="1618947"/>
            <a:ext cx="2986803" cy="2243817"/>
          </a:xfrm>
          <a:prstGeom prst="rect">
            <a:avLst/>
          </a:prstGeom>
          <a:noFill/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062CC3-A568-70E7-2021-CC195EC79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00" y="1617168"/>
            <a:ext cx="2985675" cy="22438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2EC3BC-02E2-A004-7D57-3439CD677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63" y="4282463"/>
            <a:ext cx="2985675" cy="224381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0AC9BA-8ECF-C022-9B36-719F6DFFDB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19" y="4282463"/>
            <a:ext cx="2986803" cy="224466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6D2FC2-895A-C557-F0C2-61286AC06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901" y="1617167"/>
            <a:ext cx="2985675" cy="224381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F9702D7-0694-6E3D-F1C6-0D6E82139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773" y="4274781"/>
            <a:ext cx="2986803" cy="224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00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706FF-B9CC-DB63-4D93-8AC40EC6D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AB5FF-6BDC-38DC-2CB8-0B51FCAB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Примеры работы оператора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Шарра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69ADE31-B001-04D1-23E1-400DBD3E4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9604755-F96A-AB4C-00DC-DFE11808E8AE}"/>
              </a:ext>
            </a:extLst>
          </p:cNvPr>
          <p:cNvSpPr/>
          <p:nvPr/>
        </p:nvSpPr>
        <p:spPr>
          <a:xfrm>
            <a:off x="5868301" y="3899850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3F2C5CB-F554-CF67-E6A9-46621D62D1A0}"/>
              </a:ext>
            </a:extLst>
          </p:cNvPr>
          <p:cNvSpPr/>
          <p:nvPr/>
        </p:nvSpPr>
        <p:spPr>
          <a:xfrm>
            <a:off x="5807968" y="650881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1263F6F-5384-036B-0135-982CE2254B78}"/>
              </a:ext>
            </a:extLst>
          </p:cNvPr>
          <p:cNvSpPr/>
          <p:nvPr/>
        </p:nvSpPr>
        <p:spPr>
          <a:xfrm>
            <a:off x="9861582" y="6519446"/>
            <a:ext cx="410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Gy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FFD9B0F-5989-7A1E-D507-C747956B602C}"/>
              </a:ext>
            </a:extLst>
          </p:cNvPr>
          <p:cNvSpPr/>
          <p:nvPr/>
        </p:nvSpPr>
        <p:spPr>
          <a:xfrm>
            <a:off x="9840416" y="387114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Gx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A96B19C-187A-73D3-2105-F0239649F1B1}"/>
              </a:ext>
            </a:extLst>
          </p:cNvPr>
          <p:cNvSpPr/>
          <p:nvPr/>
        </p:nvSpPr>
        <p:spPr>
          <a:xfrm>
            <a:off x="1866734" y="6508811"/>
            <a:ext cx="404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чб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3B3E3-CFC9-BF1E-5C33-BD9C8AB46FB4}"/>
              </a:ext>
            </a:extLst>
          </p:cNvPr>
          <p:cNvSpPr txBox="1"/>
          <p:nvPr/>
        </p:nvSpPr>
        <p:spPr>
          <a:xfrm>
            <a:off x="1343472" y="3847613"/>
            <a:ext cx="142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Оригинал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BDAC18D-83B7-115D-2B4B-96122D4E3DD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1556792"/>
            <a:ext cx="4140374" cy="23159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68A5BC6-1518-5401-F4C7-2BAF84528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9" y="4186168"/>
            <a:ext cx="4178089" cy="234217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532D6AC-4DC5-DE64-3146-588E85E58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4203636"/>
            <a:ext cx="4140375" cy="23210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E04ECE-E198-55E5-419E-4B08E5A3D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1556792"/>
            <a:ext cx="4128472" cy="23143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038C13B-F807-07DD-11A7-B023796C9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584" y="4208739"/>
            <a:ext cx="4115236" cy="230693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BB641AC-F9B9-CDEF-6742-E524DE3E61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289" y="1555221"/>
            <a:ext cx="4140375" cy="23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78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77C79-52C5-D0AA-4F96-3589BADAA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D4A2F-9E31-3E2B-521F-D2593E5D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Примеры работы оператора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Шарра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9184552-F5B9-21C6-2BA5-6E7811E2A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930832B-B1B9-D61D-2B7C-28B49F151C3C}"/>
              </a:ext>
            </a:extLst>
          </p:cNvPr>
          <p:cNvSpPr/>
          <p:nvPr/>
        </p:nvSpPr>
        <p:spPr>
          <a:xfrm>
            <a:off x="5868301" y="3899850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BE1B447-EACE-74AE-8E1E-D01AED621519}"/>
              </a:ext>
            </a:extLst>
          </p:cNvPr>
          <p:cNvSpPr/>
          <p:nvPr/>
        </p:nvSpPr>
        <p:spPr>
          <a:xfrm>
            <a:off x="5807968" y="650881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8DB7645-7F6E-764B-2F9E-FF807ED7AB75}"/>
              </a:ext>
            </a:extLst>
          </p:cNvPr>
          <p:cNvSpPr/>
          <p:nvPr/>
        </p:nvSpPr>
        <p:spPr>
          <a:xfrm>
            <a:off x="9861582" y="6519446"/>
            <a:ext cx="410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Gy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1751B24-EB91-1A1D-6807-FFB77A5DE79B}"/>
              </a:ext>
            </a:extLst>
          </p:cNvPr>
          <p:cNvSpPr/>
          <p:nvPr/>
        </p:nvSpPr>
        <p:spPr>
          <a:xfrm>
            <a:off x="9840416" y="387114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Gx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41C4A71-D4F7-3FDB-F6EF-45411113DCD8}"/>
              </a:ext>
            </a:extLst>
          </p:cNvPr>
          <p:cNvSpPr/>
          <p:nvPr/>
        </p:nvSpPr>
        <p:spPr>
          <a:xfrm>
            <a:off x="1866734" y="6508811"/>
            <a:ext cx="404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чб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F38853-07B8-4D56-B812-B99E8DA8BEA9}"/>
              </a:ext>
            </a:extLst>
          </p:cNvPr>
          <p:cNvSpPr txBox="1"/>
          <p:nvPr/>
        </p:nvSpPr>
        <p:spPr>
          <a:xfrm>
            <a:off x="1343472" y="3847613"/>
            <a:ext cx="142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Оригинал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98EEC518-C833-2BA8-2103-5AE8C4CFBF7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1" y="1552266"/>
            <a:ext cx="3181615" cy="23204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624CADD-DA2D-1F30-883F-850BB97B9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106" y="1562744"/>
            <a:ext cx="3165062" cy="230840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A813495-E548-A793-9819-2F4F6922C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86" y="4221088"/>
            <a:ext cx="3165062" cy="230840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998BF10-4B99-B540-6D9A-8448BC018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68" y="1569141"/>
            <a:ext cx="3149448" cy="229701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D4CC58E-95E0-8538-870C-A3ADF65F96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219" y="4228329"/>
            <a:ext cx="3149448" cy="229701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FF9A19D-2E9C-5589-8F95-230CE221D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51" y="4216941"/>
            <a:ext cx="3165062" cy="230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04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AB999-4FC4-F5F6-B60E-2553C333C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87BBD-6F32-FC8A-25B5-297679998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Оператор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Круна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Kroon)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0EDAC7-47FF-BC77-7088-021EEEDD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4" name="Содержимое 3">
            <a:extLst>
              <a:ext uri="{FF2B5EF4-FFF2-40B4-BE49-F238E27FC236}">
                <a16:creationId xmlns:a16="http://schemas.microsoft.com/office/drawing/2014/main" id="{811C50FA-F477-D97D-678E-D7C083435DA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326896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Ядра оператора </a:t>
            </a:r>
            <a:r>
              <a:rPr lang="ru-RU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Круна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В скалярном виде:</a:t>
            </a:r>
          </a:p>
        </p:txBody>
      </p:sp>
      <p:graphicFrame>
        <p:nvGraphicFramePr>
          <p:cNvPr id="70658" name="Object 2">
            <a:extLst>
              <a:ext uri="{FF2B5EF4-FFF2-40B4-BE49-F238E27FC236}">
                <a16:creationId xmlns:a16="http://schemas.microsoft.com/office/drawing/2014/main" id="{3F375D1D-50C3-CFEF-A6A0-E44CDB5FD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049436"/>
              </p:ext>
            </p:extLst>
          </p:nvPr>
        </p:nvGraphicFramePr>
        <p:xfrm>
          <a:off x="1655763" y="2133600"/>
          <a:ext cx="2398712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3560" imgH="711000" progId="Equation.DSMT4">
                  <p:embed/>
                </p:oleObj>
              </mc:Choice>
              <mc:Fallback>
                <p:oleObj name="Equation" r:id="rId2" imgW="1663560" imgH="711000" progId="Equation.DSMT4">
                  <p:embed/>
                  <p:pic>
                    <p:nvPicPr>
                      <p:cNvPr id="7065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763" y="2133600"/>
                        <a:ext cx="2398712" cy="1023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9" name="Object 3">
            <a:extLst>
              <a:ext uri="{FF2B5EF4-FFF2-40B4-BE49-F238E27FC236}">
                <a16:creationId xmlns:a16="http://schemas.microsoft.com/office/drawing/2014/main" id="{F53986D1-3D24-7245-F7FB-5E59679600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909357"/>
              </p:ext>
            </p:extLst>
          </p:nvPr>
        </p:nvGraphicFramePr>
        <p:xfrm>
          <a:off x="1765300" y="3308350"/>
          <a:ext cx="2052638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22360" imgH="711000" progId="Equation.DSMT4">
                  <p:embed/>
                </p:oleObj>
              </mc:Choice>
              <mc:Fallback>
                <p:oleObj name="Equation" r:id="rId4" imgW="1422360" imgH="711000" progId="Equation.DSMT4">
                  <p:embed/>
                  <p:pic>
                    <p:nvPicPr>
                      <p:cNvPr id="7065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300" y="3308350"/>
                        <a:ext cx="2052638" cy="1023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30D295C-6450-84F9-CD10-13DDB21BA3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779734"/>
              </p:ext>
            </p:extLst>
          </p:nvPr>
        </p:nvGraphicFramePr>
        <p:xfrm>
          <a:off x="1754188" y="5003800"/>
          <a:ext cx="941705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92760" imgH="583920" progId="Equation.DSMT4">
                  <p:embed/>
                </p:oleObj>
              </mc:Choice>
              <mc:Fallback>
                <p:oleObj name="Equation" r:id="rId6" imgW="6692760" imgH="583920" progId="Equation.DSMT4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8" y="5003800"/>
                        <a:ext cx="9417050" cy="825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37393EA2-AEEB-82C3-0F5D-1D276BE93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209326"/>
              </p:ext>
            </p:extLst>
          </p:nvPr>
        </p:nvGraphicFramePr>
        <p:xfrm>
          <a:off x="9264352" y="2001026"/>
          <a:ext cx="1152129" cy="1112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84043">
                  <a:extLst>
                    <a:ext uri="{9D8B030D-6E8A-4147-A177-3AD203B41FA5}">
                      <a16:colId xmlns:a16="http://schemas.microsoft.com/office/drawing/2014/main" val="3546187421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3880565531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139579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  <a:endParaRPr lang="ru-RU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5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4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388791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4D2E0EC2-3493-4502-53FE-1AD94E2C3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842828"/>
              </p:ext>
            </p:extLst>
          </p:nvPr>
        </p:nvGraphicFramePr>
        <p:xfrm>
          <a:off x="8727908" y="3400977"/>
          <a:ext cx="2225016" cy="1112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41672">
                  <a:extLst>
                    <a:ext uri="{9D8B030D-6E8A-4147-A177-3AD203B41FA5}">
                      <a16:colId xmlns:a16="http://schemas.microsoft.com/office/drawing/2014/main" val="3546187421"/>
                    </a:ext>
                  </a:extLst>
                </a:gridCol>
                <a:gridCol w="741672">
                  <a:extLst>
                    <a:ext uri="{9D8B030D-6E8A-4147-A177-3AD203B41FA5}">
                      <a16:colId xmlns:a16="http://schemas.microsoft.com/office/drawing/2014/main" val="3880565531"/>
                    </a:ext>
                  </a:extLst>
                </a:gridCol>
                <a:gridCol w="741672">
                  <a:extLst>
                    <a:ext uri="{9D8B030D-6E8A-4147-A177-3AD203B41FA5}">
                      <a16:colId xmlns:a16="http://schemas.microsoft.com/office/drawing/2014/main" val="139579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5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4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388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089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151A4-4626-2EF0-023D-A70CFA08A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E45AB3-81B2-B514-0BB2-C01BEA95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Примеры работы оператора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Круна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28F5AB1-7FCA-31BC-6895-278F2A99B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F1573E3-DA49-9375-DEBF-7F624FC4B9A8}"/>
              </a:ext>
            </a:extLst>
          </p:cNvPr>
          <p:cNvSpPr/>
          <p:nvPr/>
        </p:nvSpPr>
        <p:spPr>
          <a:xfrm>
            <a:off x="2183459" y="3875126"/>
            <a:ext cx="11047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Оригинал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B6BBB8D-1599-B845-3863-BFDACA0C7828}"/>
              </a:ext>
            </a:extLst>
          </p:cNvPr>
          <p:cNvSpPr/>
          <p:nvPr/>
        </p:nvSpPr>
        <p:spPr>
          <a:xfrm>
            <a:off x="6142088" y="3899850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D21DA21-7264-CE67-A309-6936E715966B}"/>
              </a:ext>
            </a:extLst>
          </p:cNvPr>
          <p:cNvSpPr/>
          <p:nvPr/>
        </p:nvSpPr>
        <p:spPr>
          <a:xfrm>
            <a:off x="6081755" y="650277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0E419A8-CA62-DDAD-2199-2361BD93388F}"/>
              </a:ext>
            </a:extLst>
          </p:cNvPr>
          <p:cNvSpPr/>
          <p:nvPr/>
        </p:nvSpPr>
        <p:spPr>
          <a:xfrm>
            <a:off x="9696400" y="6519446"/>
            <a:ext cx="410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Gy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D39676E-D11B-E652-C99E-220C19AFCDB2}"/>
              </a:ext>
            </a:extLst>
          </p:cNvPr>
          <p:cNvSpPr/>
          <p:nvPr/>
        </p:nvSpPr>
        <p:spPr>
          <a:xfrm>
            <a:off x="9698196" y="387114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Gx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45AF7E5-5B38-349F-F4D8-95A5A3B231B1}"/>
              </a:ext>
            </a:extLst>
          </p:cNvPr>
          <p:cNvSpPr/>
          <p:nvPr/>
        </p:nvSpPr>
        <p:spPr>
          <a:xfrm>
            <a:off x="2533715" y="6508811"/>
            <a:ext cx="404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чб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5" name="Picture 7" descr="https://upload.wikimedia.org/wikipedia/commons/thumb/3/3f/Bikesgray.jpg/201px-Bikesgray.jpg">
            <a:extLst>
              <a:ext uri="{FF2B5EF4-FFF2-40B4-BE49-F238E27FC236}">
                <a16:creationId xmlns:a16="http://schemas.microsoft.com/office/drawing/2014/main" id="{98C47C47-AF1C-9A3C-79B8-F6A0B3792B17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2819" y="1618947"/>
            <a:ext cx="2986803" cy="2243817"/>
          </a:xfrm>
          <a:prstGeom prst="rect">
            <a:avLst/>
          </a:prstGeom>
          <a:noFill/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026112-03FC-667F-3E7A-B8359F9F8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00" y="1656033"/>
            <a:ext cx="2985675" cy="22438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6F3141-192C-339C-DD6D-C22AFEA76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00" y="4253200"/>
            <a:ext cx="2985677" cy="22438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AC4070F-0BC3-7FFC-42FC-940A5A67B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19" y="4247610"/>
            <a:ext cx="2993115" cy="22494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0C2DD2B-3BB9-0905-574E-9D50AE2B4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12" y="1656033"/>
            <a:ext cx="2985676" cy="224381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2EC6663-1003-FADA-99D8-4C2055A7C8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12" y="4244992"/>
            <a:ext cx="2985675" cy="22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92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Морфологическое выделение контуров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9473184" cy="99060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Выполняется эрозия изображения (сжатие объекта)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Строится разностное изображение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и инвертируется, если надо</a:t>
            </a:r>
          </a:p>
        </p:txBody>
      </p:sp>
      <p:pic>
        <p:nvPicPr>
          <p:cNvPr id="6" name="Объект 8">
            <a:extLst>
              <a:ext uri="{FF2B5EF4-FFF2-40B4-BE49-F238E27FC236}">
                <a16:creationId xmlns:a16="http://schemas.microsoft.com/office/drawing/2014/main" id="{9E164DB6-45C4-A7E6-2E0A-20D44E81D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729543"/>
            <a:ext cx="5760640" cy="400472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58BA59-A9DA-1D01-F196-2ED5E3D8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93" y="2729543"/>
            <a:ext cx="5759985" cy="40087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DB332B-A304-EF73-E979-4212F3DE16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785" y="5114170"/>
            <a:ext cx="2340323" cy="162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05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0913A-D0AE-E923-349F-4E693F873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F0CD08-9C62-0CEE-6C5E-DF4F2508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Примеры работы оператора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Круна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75668E-61CA-91B2-9EB2-84E416EB4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1A25FE3-609B-025C-16CF-B73C73503A82}"/>
              </a:ext>
            </a:extLst>
          </p:cNvPr>
          <p:cNvSpPr/>
          <p:nvPr/>
        </p:nvSpPr>
        <p:spPr>
          <a:xfrm>
            <a:off x="5868301" y="3899850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6282FB7-6F22-618B-855B-4A2B5D8E9D4D}"/>
              </a:ext>
            </a:extLst>
          </p:cNvPr>
          <p:cNvSpPr/>
          <p:nvPr/>
        </p:nvSpPr>
        <p:spPr>
          <a:xfrm>
            <a:off x="5807968" y="650881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892CC6B-965D-F1C1-0D3B-391EB4354B78}"/>
              </a:ext>
            </a:extLst>
          </p:cNvPr>
          <p:cNvSpPr/>
          <p:nvPr/>
        </p:nvSpPr>
        <p:spPr>
          <a:xfrm>
            <a:off x="9861582" y="6519446"/>
            <a:ext cx="410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Gy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2C85648-E523-464E-B1AC-AE2116FD8DB0}"/>
              </a:ext>
            </a:extLst>
          </p:cNvPr>
          <p:cNvSpPr/>
          <p:nvPr/>
        </p:nvSpPr>
        <p:spPr>
          <a:xfrm>
            <a:off x="9840416" y="387114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Gx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7B6FE50-5E7C-3FA8-604D-67C1CE59666D}"/>
              </a:ext>
            </a:extLst>
          </p:cNvPr>
          <p:cNvSpPr/>
          <p:nvPr/>
        </p:nvSpPr>
        <p:spPr>
          <a:xfrm>
            <a:off x="1866734" y="6508811"/>
            <a:ext cx="404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чб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88DC46-2907-1532-FA08-FD740B686F3F}"/>
              </a:ext>
            </a:extLst>
          </p:cNvPr>
          <p:cNvSpPr txBox="1"/>
          <p:nvPr/>
        </p:nvSpPr>
        <p:spPr>
          <a:xfrm>
            <a:off x="1343472" y="3847613"/>
            <a:ext cx="142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Оригинал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02E1F2E-69EF-934B-93F9-CFE5B13F832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1556792"/>
            <a:ext cx="4140374" cy="23159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86EC0E-DC03-B33E-028F-00C59B100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1553657"/>
            <a:ext cx="4143165" cy="232259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70483A-FFC4-B856-E031-CF7E4FE32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8" y="4186167"/>
            <a:ext cx="4131274" cy="231592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86BCC64-651F-E63F-1E09-27AC31B8B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763" y="1553657"/>
            <a:ext cx="4143165" cy="232259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AFB9F65-C86B-6660-844B-E9061D355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4203520"/>
            <a:ext cx="4131274" cy="231592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2D09E9-681B-9ABE-DF15-16BB84C7F1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149" y="4203636"/>
            <a:ext cx="4096514" cy="22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56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9E260-5703-D00A-A3E6-4ECD2A310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51B9D3-0500-4834-D8B5-AB063BB9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Примеры работы оператора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Круна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1748415-492C-5276-1F41-25D604783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3158B10-7CAF-CA40-9C49-B058C542C4FC}"/>
              </a:ext>
            </a:extLst>
          </p:cNvPr>
          <p:cNvSpPr/>
          <p:nvPr/>
        </p:nvSpPr>
        <p:spPr>
          <a:xfrm>
            <a:off x="5868301" y="3899850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CDCBF26-0329-22A2-B07A-181BACE9903D}"/>
              </a:ext>
            </a:extLst>
          </p:cNvPr>
          <p:cNvSpPr/>
          <p:nvPr/>
        </p:nvSpPr>
        <p:spPr>
          <a:xfrm>
            <a:off x="5807968" y="650881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3F0851D-0C51-3E81-4C29-5D5DF9737A7A}"/>
              </a:ext>
            </a:extLst>
          </p:cNvPr>
          <p:cNvSpPr/>
          <p:nvPr/>
        </p:nvSpPr>
        <p:spPr>
          <a:xfrm>
            <a:off x="9861582" y="6519446"/>
            <a:ext cx="410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Gy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B410DC4-25EC-8364-7B83-06E16C3C4C6E}"/>
              </a:ext>
            </a:extLst>
          </p:cNvPr>
          <p:cNvSpPr/>
          <p:nvPr/>
        </p:nvSpPr>
        <p:spPr>
          <a:xfrm>
            <a:off x="9840416" y="387114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Gx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4C887F6-39C0-8A4D-E7E7-AC60D93BC51A}"/>
              </a:ext>
            </a:extLst>
          </p:cNvPr>
          <p:cNvSpPr/>
          <p:nvPr/>
        </p:nvSpPr>
        <p:spPr>
          <a:xfrm>
            <a:off x="1866734" y="6508811"/>
            <a:ext cx="404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чб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60E3C0-850F-CA4F-14D4-30026B18AEDC}"/>
              </a:ext>
            </a:extLst>
          </p:cNvPr>
          <p:cNvSpPr txBox="1"/>
          <p:nvPr/>
        </p:nvSpPr>
        <p:spPr>
          <a:xfrm>
            <a:off x="1343472" y="3847613"/>
            <a:ext cx="142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Оригинал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08232F4-7759-F5B9-0D67-D04C589DC6B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1" y="1552266"/>
            <a:ext cx="3181615" cy="2320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9130B5-1412-5960-D66A-EE7A1C2AA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569141"/>
            <a:ext cx="3149448" cy="22970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389708-9D4E-6BDD-CF71-56E315668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61" y="4228329"/>
            <a:ext cx="3149448" cy="22970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9C09772-9A91-03C0-1E81-89BB2DB1F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50" y="1569330"/>
            <a:ext cx="3158218" cy="230341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A761E91-298F-5B1B-EC0E-CACCB37A3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618" y="4228328"/>
            <a:ext cx="3149450" cy="229701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DC3B7E-C884-97B0-35AB-A7D6859F67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81" y="4204869"/>
            <a:ext cx="3181614" cy="232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46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DEB3A-F024-73B8-2D75-68A76C1FC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D43CCB-0D88-D183-F5BA-E4063828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Оператор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Кайяли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Kayyali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FA10014-6664-8424-8E89-E7F9C8106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4" name="Содержимое 3">
            <a:extLst>
              <a:ext uri="{FF2B5EF4-FFF2-40B4-BE49-F238E27FC236}">
                <a16:creationId xmlns:a16="http://schemas.microsoft.com/office/drawing/2014/main" id="{0562B053-8D78-BA41-DD10-72DE8C0491E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Ядра оператора </a:t>
            </a:r>
            <a:r>
              <a:rPr lang="ru-RU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Кайяли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В скалярном виде:</a:t>
            </a:r>
          </a:p>
        </p:txBody>
      </p:sp>
      <p:graphicFrame>
        <p:nvGraphicFramePr>
          <p:cNvPr id="70658" name="Object 2">
            <a:extLst>
              <a:ext uri="{FF2B5EF4-FFF2-40B4-BE49-F238E27FC236}">
                <a16:creationId xmlns:a16="http://schemas.microsoft.com/office/drawing/2014/main" id="{1D45EA2F-8AF4-1AA8-581E-7FF94EFAEB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431855"/>
              </p:ext>
            </p:extLst>
          </p:nvPr>
        </p:nvGraphicFramePr>
        <p:xfrm>
          <a:off x="1826202" y="2137080"/>
          <a:ext cx="1958975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58640" imgH="711000" progId="Equation.DSMT4">
                  <p:embed/>
                </p:oleObj>
              </mc:Choice>
              <mc:Fallback>
                <p:oleObj name="Equation" r:id="rId2" imgW="1358640" imgH="711000" progId="Equation.DSMT4">
                  <p:embed/>
                  <p:pic>
                    <p:nvPicPr>
                      <p:cNvPr id="70658" name="Object 2">
                        <a:extLst>
                          <a:ext uri="{FF2B5EF4-FFF2-40B4-BE49-F238E27FC236}">
                            <a16:creationId xmlns:a16="http://schemas.microsoft.com/office/drawing/2014/main" id="{3F375D1D-50C3-CFEF-A6A0-E44CDB5FD9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6202" y="2137080"/>
                        <a:ext cx="1958975" cy="1023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9" name="Object 3">
            <a:extLst>
              <a:ext uri="{FF2B5EF4-FFF2-40B4-BE49-F238E27FC236}">
                <a16:creationId xmlns:a16="http://schemas.microsoft.com/office/drawing/2014/main" id="{9639FD33-A753-AD31-FFEC-83F4BDC97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351611"/>
              </p:ext>
            </p:extLst>
          </p:nvPr>
        </p:nvGraphicFramePr>
        <p:xfrm>
          <a:off x="1801813" y="3308350"/>
          <a:ext cx="1978025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711000" progId="Equation.DSMT4">
                  <p:embed/>
                </p:oleObj>
              </mc:Choice>
              <mc:Fallback>
                <p:oleObj name="Equation" r:id="rId4" imgW="1371600" imgH="711000" progId="Equation.DSMT4">
                  <p:embed/>
                  <p:pic>
                    <p:nvPicPr>
                      <p:cNvPr id="70659" name="Object 3">
                        <a:extLst>
                          <a:ext uri="{FF2B5EF4-FFF2-40B4-BE49-F238E27FC236}">
                            <a16:creationId xmlns:a16="http://schemas.microsoft.com/office/drawing/2014/main" id="{F53986D1-3D24-7245-F7FB-5E59679600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813" y="3308350"/>
                        <a:ext cx="1978025" cy="1023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9E4AE976-D1C1-A335-E62B-D8BD1C22E0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072125"/>
              </p:ext>
            </p:extLst>
          </p:nvPr>
        </p:nvGraphicFramePr>
        <p:xfrm>
          <a:off x="1801813" y="4987959"/>
          <a:ext cx="5446315" cy="885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606480" imgH="583920" progId="Equation.DSMT4">
                  <p:embed/>
                </p:oleObj>
              </mc:Choice>
              <mc:Fallback>
                <p:oleObj name="Equation" r:id="rId6" imgW="3606480" imgH="583920" progId="Equation.DSMT4">
                  <p:embed/>
                  <p:pic>
                    <p:nvPicPr>
                      <p:cNvPr id="7" name="Object 3">
                        <a:extLst>
                          <a:ext uri="{FF2B5EF4-FFF2-40B4-BE49-F238E27FC236}">
                            <a16:creationId xmlns:a16="http://schemas.microsoft.com/office/drawing/2014/main" id="{F30D295C-6450-84F9-CD10-13DDB21BA3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813" y="4987959"/>
                        <a:ext cx="5446315" cy="8859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9D22BB3-1463-1EA0-8096-917BF394A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679926"/>
              </p:ext>
            </p:extLst>
          </p:nvPr>
        </p:nvGraphicFramePr>
        <p:xfrm>
          <a:off x="8760296" y="2115870"/>
          <a:ext cx="1152129" cy="1112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84043">
                  <a:extLst>
                    <a:ext uri="{9D8B030D-6E8A-4147-A177-3AD203B41FA5}">
                      <a16:colId xmlns:a16="http://schemas.microsoft.com/office/drawing/2014/main" val="3546187421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3880565531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139579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  <a:endParaRPr lang="ru-RU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5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4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</a:t>
                      </a:r>
                      <a:endParaRPr lang="ru-RU" sz="12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388791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EC137D79-0D4A-3BD4-E4F8-816D6AD92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243394"/>
              </p:ext>
            </p:extLst>
          </p:nvPr>
        </p:nvGraphicFramePr>
        <p:xfrm>
          <a:off x="8328248" y="3429000"/>
          <a:ext cx="2225016" cy="1112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41672">
                  <a:extLst>
                    <a:ext uri="{9D8B030D-6E8A-4147-A177-3AD203B41FA5}">
                      <a16:colId xmlns:a16="http://schemas.microsoft.com/office/drawing/2014/main" val="3546187421"/>
                    </a:ext>
                  </a:extLst>
                </a:gridCol>
                <a:gridCol w="741672">
                  <a:extLst>
                    <a:ext uri="{9D8B030D-6E8A-4147-A177-3AD203B41FA5}">
                      <a16:colId xmlns:a16="http://schemas.microsoft.com/office/drawing/2014/main" val="3880565531"/>
                    </a:ext>
                  </a:extLst>
                </a:gridCol>
                <a:gridCol w="741672">
                  <a:extLst>
                    <a:ext uri="{9D8B030D-6E8A-4147-A177-3AD203B41FA5}">
                      <a16:colId xmlns:a16="http://schemas.microsoft.com/office/drawing/2014/main" val="139579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5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4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+1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388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499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1BF5A-8FA6-9AEB-0B92-8B4A45AA6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9CFEC0-2012-BE37-CAAA-56381133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Примеры работы оператора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Кайяли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07D8E49-70C2-F89A-8381-B53EB943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33</a:t>
            </a:fld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BB359A7-17FE-8194-69EC-92C752A53B96}"/>
              </a:ext>
            </a:extLst>
          </p:cNvPr>
          <p:cNvSpPr/>
          <p:nvPr/>
        </p:nvSpPr>
        <p:spPr>
          <a:xfrm>
            <a:off x="2183459" y="3875126"/>
            <a:ext cx="11047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Оригинал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5083904-1B5D-6888-EC6C-FE040511DD34}"/>
              </a:ext>
            </a:extLst>
          </p:cNvPr>
          <p:cNvSpPr/>
          <p:nvPr/>
        </p:nvSpPr>
        <p:spPr>
          <a:xfrm>
            <a:off x="6142088" y="3899850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735AB74-D9D3-18AB-486C-E784D17200E5}"/>
              </a:ext>
            </a:extLst>
          </p:cNvPr>
          <p:cNvSpPr/>
          <p:nvPr/>
        </p:nvSpPr>
        <p:spPr>
          <a:xfrm>
            <a:off x="6081755" y="650277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3C9B90B-3A2C-C868-08C2-9B4DF7FF0687}"/>
              </a:ext>
            </a:extLst>
          </p:cNvPr>
          <p:cNvSpPr/>
          <p:nvPr/>
        </p:nvSpPr>
        <p:spPr>
          <a:xfrm>
            <a:off x="9637809" y="6519446"/>
            <a:ext cx="410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Gy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901F81C-D871-A1A8-F08C-0943D9CCE55E}"/>
              </a:ext>
            </a:extLst>
          </p:cNvPr>
          <p:cNvSpPr/>
          <p:nvPr/>
        </p:nvSpPr>
        <p:spPr>
          <a:xfrm>
            <a:off x="9492153" y="387114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Gx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030854D-5151-A395-7E13-7B0183D5D60F}"/>
              </a:ext>
            </a:extLst>
          </p:cNvPr>
          <p:cNvSpPr/>
          <p:nvPr/>
        </p:nvSpPr>
        <p:spPr>
          <a:xfrm>
            <a:off x="2533715" y="6508811"/>
            <a:ext cx="404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чб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5" name="Picture 7" descr="https://upload.wikimedia.org/wikipedia/commons/thumb/3/3f/Bikesgray.jpg/201px-Bikesgray.jpg">
            <a:extLst>
              <a:ext uri="{FF2B5EF4-FFF2-40B4-BE49-F238E27FC236}">
                <a16:creationId xmlns:a16="http://schemas.microsoft.com/office/drawing/2014/main" id="{B3E15BBE-009A-9748-F072-32F500CC6001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2819" y="1618947"/>
            <a:ext cx="2986803" cy="2243817"/>
          </a:xfrm>
          <a:prstGeom prst="rect">
            <a:avLst/>
          </a:prstGeom>
          <a:noFill/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B3F74F-71EF-6CD8-BA8F-78FB7B818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00" y="1618947"/>
            <a:ext cx="2985675" cy="22438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A1B186-B997-6861-BFAD-68AB9DC99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00" y="4247286"/>
            <a:ext cx="2985675" cy="224381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3B2887E-0844-EA72-7FED-739570E06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74" y="4186508"/>
            <a:ext cx="3066548" cy="230459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B954F9B-948F-B223-A9F7-CDA641879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24" y="1624189"/>
            <a:ext cx="2971722" cy="223333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2309548-F637-0614-4E41-F49E7BDE1C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24" y="4257772"/>
            <a:ext cx="2971722" cy="22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50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669D1-7A54-C1CE-C1B9-AE88307C8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09248-C8C5-4BF8-8DCF-C80D6DDE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Примеры работы оператора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Кайяли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F4364E2-8A70-D1D4-0AE0-122AEBA2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CA42D5B-B54B-7CE0-9A9A-EED36F124C9D}"/>
              </a:ext>
            </a:extLst>
          </p:cNvPr>
          <p:cNvSpPr/>
          <p:nvPr/>
        </p:nvSpPr>
        <p:spPr>
          <a:xfrm>
            <a:off x="5868301" y="3899850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D5BD80D-01EE-6727-01A8-C82DB52D0D39}"/>
              </a:ext>
            </a:extLst>
          </p:cNvPr>
          <p:cNvSpPr/>
          <p:nvPr/>
        </p:nvSpPr>
        <p:spPr>
          <a:xfrm>
            <a:off x="5807968" y="650881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09ABFBB-384B-BC71-1AC7-20871FF1855D}"/>
              </a:ext>
            </a:extLst>
          </p:cNvPr>
          <p:cNvSpPr/>
          <p:nvPr/>
        </p:nvSpPr>
        <p:spPr>
          <a:xfrm>
            <a:off x="9861582" y="6519446"/>
            <a:ext cx="410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Gy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FEA082-8277-0FF2-C287-CC38388E2CBC}"/>
              </a:ext>
            </a:extLst>
          </p:cNvPr>
          <p:cNvSpPr/>
          <p:nvPr/>
        </p:nvSpPr>
        <p:spPr>
          <a:xfrm>
            <a:off x="9840416" y="387114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Gx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320AFD5-D9DC-A2FA-08BF-0D79F3D77D0C}"/>
              </a:ext>
            </a:extLst>
          </p:cNvPr>
          <p:cNvSpPr/>
          <p:nvPr/>
        </p:nvSpPr>
        <p:spPr>
          <a:xfrm>
            <a:off x="1866734" y="6508811"/>
            <a:ext cx="404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чб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A6DBD3-48CE-A704-FBDB-C24E7C694949}"/>
              </a:ext>
            </a:extLst>
          </p:cNvPr>
          <p:cNvSpPr txBox="1"/>
          <p:nvPr/>
        </p:nvSpPr>
        <p:spPr>
          <a:xfrm>
            <a:off x="1343472" y="3847613"/>
            <a:ext cx="142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Оригинал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4B3D1D0-A017-10EE-FEC9-6A5609C7437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1556792"/>
            <a:ext cx="4140374" cy="23159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4A1058-B057-0494-A4CA-85F0E263C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1553657"/>
            <a:ext cx="4134064" cy="23174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D9CF85E-DCCB-79F2-F41C-FA6995E69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4190887"/>
            <a:ext cx="4143165" cy="232259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43BD759-E154-1A55-C934-B4C2FE7E8C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762" y="1557678"/>
            <a:ext cx="4143165" cy="232259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683800B-37C2-1D50-6E67-057B6B85C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14" y="4186167"/>
            <a:ext cx="4131274" cy="231592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0657F65-575B-D0D3-287B-D3AE34ED1E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764" y="4186167"/>
            <a:ext cx="4143163" cy="232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4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A57D7-8865-1985-2609-6E0B36A39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3D130-6D2B-2C3E-90CA-77EBC784D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Примеры работы оператора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Кайяли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FA6FDED-8F42-B404-AD9A-BDC9E666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35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DCDC7E6-B4E0-CEFE-D11B-0B61C6FAA550}"/>
              </a:ext>
            </a:extLst>
          </p:cNvPr>
          <p:cNvSpPr/>
          <p:nvPr/>
        </p:nvSpPr>
        <p:spPr>
          <a:xfrm>
            <a:off x="5868301" y="3899850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B3AA98D-2A43-361A-A8AB-BDA91AD63E30}"/>
              </a:ext>
            </a:extLst>
          </p:cNvPr>
          <p:cNvSpPr/>
          <p:nvPr/>
        </p:nvSpPr>
        <p:spPr>
          <a:xfrm>
            <a:off x="5807968" y="650881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1090DA7-314F-DD94-2D52-E652ED06905B}"/>
              </a:ext>
            </a:extLst>
          </p:cNvPr>
          <p:cNvSpPr/>
          <p:nvPr/>
        </p:nvSpPr>
        <p:spPr>
          <a:xfrm>
            <a:off x="9861582" y="6519446"/>
            <a:ext cx="410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Gy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0B5071D-D89C-4B35-323C-F98FAB0EB65B}"/>
              </a:ext>
            </a:extLst>
          </p:cNvPr>
          <p:cNvSpPr/>
          <p:nvPr/>
        </p:nvSpPr>
        <p:spPr>
          <a:xfrm>
            <a:off x="9840416" y="3871147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Gx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BB690A9-77CA-D7DD-7EC7-C71D41784102}"/>
              </a:ext>
            </a:extLst>
          </p:cNvPr>
          <p:cNvSpPr/>
          <p:nvPr/>
        </p:nvSpPr>
        <p:spPr>
          <a:xfrm>
            <a:off x="1866734" y="6508811"/>
            <a:ext cx="404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чб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52F313-5BE6-7192-51B4-61EE9A7C1589}"/>
              </a:ext>
            </a:extLst>
          </p:cNvPr>
          <p:cNvSpPr txBox="1"/>
          <p:nvPr/>
        </p:nvSpPr>
        <p:spPr>
          <a:xfrm>
            <a:off x="1343472" y="3847613"/>
            <a:ext cx="142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Оригинал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E6E4554-262F-797A-682D-746FDBAEE03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1" y="1552266"/>
            <a:ext cx="3181615" cy="23204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3BCA19-B766-C97E-BD5B-5238B18C7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555554"/>
            <a:ext cx="3181615" cy="23204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A24B44-DEEA-32AA-6B5B-D909C41B1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4204869"/>
            <a:ext cx="3181614" cy="23204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972D2EE-7363-314D-3F56-8C3B8C707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618" y="1560011"/>
            <a:ext cx="3149450" cy="229701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58EA40E-2F41-907C-5601-A4E70475D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616" y="4228327"/>
            <a:ext cx="3149451" cy="229701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A9100AD-D77A-4CA9-D065-F7A1E0D1D6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4" y="4204869"/>
            <a:ext cx="3181614" cy="232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28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Шрек. Найди 10 отличий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36</a:t>
            </a:fld>
            <a:endParaRPr lang="ru-RU"/>
          </a:p>
        </p:txBody>
      </p:sp>
      <p:pic>
        <p:nvPicPr>
          <p:cNvPr id="9218" name="Picture 2" descr="imag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1600200"/>
            <a:ext cx="4176465" cy="234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одержимое 5"/>
          <p:cNvSpPr txBox="1">
            <a:spLocks/>
          </p:cNvSpPr>
          <p:nvPr/>
        </p:nvSpPr>
        <p:spPr>
          <a:xfrm>
            <a:off x="9297116" y="6513939"/>
            <a:ext cx="1440160" cy="36274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20040" indent="-320040" algn="ctr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ru-RU" sz="2000" dirty="0" err="1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Собель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579566" y="3859516"/>
            <a:ext cx="11114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0040" indent="-320040" algn="ctr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ru-RU" sz="2000" dirty="0" err="1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Прюитт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  <a:sym typeface="Wingdings" pitchFamily="2" charset="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280790" y="3874969"/>
            <a:ext cx="1107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 err="1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Робертс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	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921906" y="3875356"/>
            <a:ext cx="1329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Оригинал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D21AB1F-E004-4933-05C4-713FE9985835}"/>
              </a:ext>
            </a:extLst>
          </p:cNvPr>
          <p:cNvSpPr/>
          <p:nvPr/>
        </p:nvSpPr>
        <p:spPr>
          <a:xfrm>
            <a:off x="5280790" y="6476573"/>
            <a:ext cx="8322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0040" indent="-320040" algn="ctr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ru-RU" sz="2000" dirty="0" err="1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Шарр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  <a:sym typeface="Wingdings" pitchFamily="2" charset="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A10EA9-55E2-5CE1-34FC-37441F452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27" y="1600200"/>
            <a:ext cx="4140374" cy="232102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7F9AA5-9E38-E32E-A1AA-D928CDAC4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36" y="4248915"/>
            <a:ext cx="4147384" cy="23249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54F73D-196D-5FA8-E3ED-708A1075A0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1605331"/>
            <a:ext cx="4147382" cy="23249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EB6E11F-54AC-5603-F685-5E7739BA6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12" y="4240309"/>
            <a:ext cx="4178089" cy="234217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C60127B-4CA4-2A03-37F7-35C049FD08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9" y="4302227"/>
            <a:ext cx="4131274" cy="2315926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7D67CF5-0F05-CEC9-3F25-FE6703754644}"/>
              </a:ext>
            </a:extLst>
          </p:cNvPr>
          <p:cNvSpPr/>
          <p:nvPr/>
        </p:nvSpPr>
        <p:spPr>
          <a:xfrm>
            <a:off x="1518201" y="6513939"/>
            <a:ext cx="770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0040" indent="-320040" algn="ctr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ru-RU" sz="2000" dirty="0" err="1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Крун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63208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826AE-D38D-1183-5964-DA97639CB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8B116-14E8-1022-7AE7-6D0003A5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Звездолёт. Найди 10 отличий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D6F732C-3480-A1C6-E486-F110CC29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7" name="Содержимое 5">
            <a:extLst>
              <a:ext uri="{FF2B5EF4-FFF2-40B4-BE49-F238E27FC236}">
                <a16:creationId xmlns:a16="http://schemas.microsoft.com/office/drawing/2014/main" id="{6338C785-A00E-0C6E-3FBE-B3A236308412}"/>
              </a:ext>
            </a:extLst>
          </p:cNvPr>
          <p:cNvSpPr txBox="1">
            <a:spLocks/>
          </p:cNvSpPr>
          <p:nvPr/>
        </p:nvSpPr>
        <p:spPr>
          <a:xfrm>
            <a:off x="9297116" y="6513939"/>
            <a:ext cx="1440160" cy="36274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20040" indent="-320040" algn="ctr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ru-RU" sz="2000" dirty="0" err="1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Собель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92FE32-21A2-1D95-23B5-6BFCEF57BD8B}"/>
              </a:ext>
            </a:extLst>
          </p:cNvPr>
          <p:cNvSpPr/>
          <p:nvPr/>
        </p:nvSpPr>
        <p:spPr>
          <a:xfrm>
            <a:off x="9579566" y="3859516"/>
            <a:ext cx="11114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0040" indent="-320040" algn="ctr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ru-RU" sz="2000" dirty="0" err="1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Прюитт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  <a:sym typeface="Wingdings" pitchFamily="2" charset="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AB5896A-F390-CD53-8F28-CE2C987B40F8}"/>
              </a:ext>
            </a:extLst>
          </p:cNvPr>
          <p:cNvSpPr/>
          <p:nvPr/>
        </p:nvSpPr>
        <p:spPr>
          <a:xfrm>
            <a:off x="5280790" y="3874969"/>
            <a:ext cx="1107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 err="1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Робертс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	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D201BFD-E97E-01BE-5F28-3D55B29A11D9}"/>
              </a:ext>
            </a:extLst>
          </p:cNvPr>
          <p:cNvSpPr/>
          <p:nvPr/>
        </p:nvSpPr>
        <p:spPr>
          <a:xfrm>
            <a:off x="1385028" y="3874969"/>
            <a:ext cx="1329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Оригинал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654E00B-4759-11D4-2084-0930EF8613F4}"/>
              </a:ext>
            </a:extLst>
          </p:cNvPr>
          <p:cNvSpPr/>
          <p:nvPr/>
        </p:nvSpPr>
        <p:spPr>
          <a:xfrm>
            <a:off x="5280790" y="6476573"/>
            <a:ext cx="8322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0040" indent="-320040" algn="ctr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ru-RU" sz="2000" dirty="0" err="1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Шарр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  <a:sym typeface="Wingdings" pitchFamily="2" charset="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A0C3B2E-EA7E-352A-A58D-5827F1487E30}"/>
              </a:ext>
            </a:extLst>
          </p:cNvPr>
          <p:cNvSpPr/>
          <p:nvPr/>
        </p:nvSpPr>
        <p:spPr>
          <a:xfrm>
            <a:off x="1652932" y="6453336"/>
            <a:ext cx="770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0040" indent="-320040" algn="ctr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ru-RU" sz="2000" dirty="0" err="1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Крун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  <a:sym typeface="Wingdings" pitchFamily="2" charset="2"/>
            </a:endParaRPr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619FE0E4-42BD-6ADF-BD18-B973708ACC2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2" y="1628801"/>
            <a:ext cx="3159376" cy="230425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A143ECA-CAF9-5B2B-D2E0-858DC4A43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1628801"/>
            <a:ext cx="3181615" cy="232047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996077F-023F-B0B4-1D90-F0611E7CA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000" y="4276876"/>
            <a:ext cx="3181616" cy="232047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F64E703-728B-1CC1-B986-5763D8F63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481" y="1630394"/>
            <a:ext cx="3179430" cy="231888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FCB8D8D-4485-85B6-5504-7429BE9638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57" y="4224234"/>
            <a:ext cx="3165062" cy="230840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2C377FD-A0EE-FD32-75F0-FB93F2727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4204869"/>
            <a:ext cx="3181614" cy="232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55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AEEC9-BE24-AFBF-65C8-3100811C4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1890C-01F4-C7F6-F800-B37AEF99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Паровая машина. Найди 10 отличий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BC14E7-6266-F23A-9B5F-C31B279F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7" name="Содержимое 5">
            <a:extLst>
              <a:ext uri="{FF2B5EF4-FFF2-40B4-BE49-F238E27FC236}">
                <a16:creationId xmlns:a16="http://schemas.microsoft.com/office/drawing/2014/main" id="{19DF2B4E-1473-3D6D-9D07-654DFB8A891B}"/>
              </a:ext>
            </a:extLst>
          </p:cNvPr>
          <p:cNvSpPr txBox="1">
            <a:spLocks/>
          </p:cNvSpPr>
          <p:nvPr/>
        </p:nvSpPr>
        <p:spPr>
          <a:xfrm>
            <a:off x="9297116" y="6513939"/>
            <a:ext cx="1440160" cy="36274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20040" indent="-320040" algn="ctr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ru-RU" sz="2000" dirty="0" err="1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Собель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17933D6-13D8-4831-1B72-EA5780B4FE0C}"/>
              </a:ext>
            </a:extLst>
          </p:cNvPr>
          <p:cNvSpPr/>
          <p:nvPr/>
        </p:nvSpPr>
        <p:spPr>
          <a:xfrm>
            <a:off x="9579566" y="3859516"/>
            <a:ext cx="11114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0040" indent="-320040" algn="ctr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ru-RU" sz="2000" dirty="0" err="1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Прюитт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  <a:sym typeface="Wingdings" pitchFamily="2" charset="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31E266A-6AE6-EBF1-0547-4D10082A76C1}"/>
              </a:ext>
            </a:extLst>
          </p:cNvPr>
          <p:cNvSpPr/>
          <p:nvPr/>
        </p:nvSpPr>
        <p:spPr>
          <a:xfrm>
            <a:off x="5280790" y="3874969"/>
            <a:ext cx="1107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 err="1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Робертс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	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B9232DF-A909-4218-E49D-4BF419D22A14}"/>
              </a:ext>
            </a:extLst>
          </p:cNvPr>
          <p:cNvSpPr/>
          <p:nvPr/>
        </p:nvSpPr>
        <p:spPr>
          <a:xfrm>
            <a:off x="921906" y="3875356"/>
            <a:ext cx="1329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Оригинал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7F8E942-7560-B0CC-2E9D-B1DA55088C9B}"/>
              </a:ext>
            </a:extLst>
          </p:cNvPr>
          <p:cNvSpPr/>
          <p:nvPr/>
        </p:nvSpPr>
        <p:spPr>
          <a:xfrm>
            <a:off x="5280790" y="6476573"/>
            <a:ext cx="8322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0040" indent="-320040" algn="ctr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ru-RU" sz="2000" dirty="0" err="1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Шарр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  <a:sym typeface="Wingdings" pitchFamily="2" charset="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2B6E57A-81A7-FD00-5128-538AF6D01005}"/>
              </a:ext>
            </a:extLst>
          </p:cNvPr>
          <p:cNvSpPr/>
          <p:nvPr/>
        </p:nvSpPr>
        <p:spPr>
          <a:xfrm>
            <a:off x="1518201" y="6513939"/>
            <a:ext cx="770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0040" indent="-320040" algn="ctr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ru-RU" sz="2000" dirty="0" err="1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Крун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  <a:sym typeface="Wingdings" pitchFamily="2" charset="2"/>
            </a:endParaRPr>
          </a:p>
        </p:txBody>
      </p:sp>
      <p:pic>
        <p:nvPicPr>
          <p:cNvPr id="16" name="Picture 6" descr="image">
            <a:extLst>
              <a:ext uri="{FF2B5EF4-FFF2-40B4-BE49-F238E27FC236}">
                <a16:creationId xmlns:a16="http://schemas.microsoft.com/office/drawing/2014/main" id="{488BFECC-BF9D-CB86-D8B3-50FC9467C6B4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600200"/>
            <a:ext cx="3122893" cy="23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7D206B-188B-E2EA-4D97-A718992CC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209" y="4206177"/>
            <a:ext cx="3463559" cy="23392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B971EF1-7A5E-0879-11E9-B2DC460DA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209" y="1600201"/>
            <a:ext cx="3463561" cy="2339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14EA1D2-F06B-6632-0CA7-6A7B953E7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081" y="1600200"/>
            <a:ext cx="3463559" cy="233929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2274747-8448-2C43-0D75-F971F4C09D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862" y="4259626"/>
            <a:ext cx="3451996" cy="233148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02790C3-4182-4DF7-6185-BF71AAE7B9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4389622"/>
            <a:ext cx="3150652" cy="212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97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Оператор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Кэнни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(Canny)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Известен как оптимальный детектор края, оператор обнаружения границ, детектор границ. 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Критерии оптимальности: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Низкий уровень ошибок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Высокая </a:t>
            </a:r>
            <a:r>
              <a:rPr lang="ru-RU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локализованность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 краевых точек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Одна граница — одно обнаружение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9753600" y="608647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2" imgW="914400" imgH="771525" progId="AcroExch.Document.11">
                  <p:embed/>
                </p:oleObj>
              </mc:Choice>
              <mc:Fallback>
                <p:oleObj name="Acrobat Document" showAsIcon="1" r:id="rId2" imgW="914400" imgH="771525" progId="AcroExch.Document.11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53600" y="6086476"/>
                        <a:ext cx="914400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199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Производные функций, градиент изображения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Операторы Робертса,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Прюитт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Собеля,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Шарра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Круна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Операторы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Кэнни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Ротуэлла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Айверсона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>
                <a:latin typeface="Cambria" panose="02040503050406030204" pitchFamily="18" charset="0"/>
                <a:ea typeface="Cambria" panose="02040503050406030204" pitchFamily="18" charset="0"/>
              </a:rPr>
              <a:t>Выделение контуров на основе градиента функции яркости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5ABC493A-7FCC-453B-B05D-E9F724B5DAD7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Основные этапы алгоритма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997152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Шаг 0.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Перед применением детектора обычно преобразуют изображение в оттенки серого, чтобы уменьшить вычислительные затраты.</a:t>
            </a:r>
          </a:p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Шаг 1.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Сглаживание изображения, чтобы устранить шум. 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Шаг 2.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Поиск градиентов, чтобы подсветить области с высокими пространственными производными. </a:t>
            </a:r>
          </a:p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Шаг 3.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Подавление </a:t>
            </a:r>
            <a:r>
              <a:rPr lang="ru-RU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немаксимумов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. Проход по этим областям с подавлением всех пикселей, которые не в максимуме. </a:t>
            </a:r>
          </a:p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Шаг 4.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Удаление слабых границ. </a:t>
            </a:r>
          </a:p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Шаг 5.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Подавление краёв, не связанных с сильными границами.</a:t>
            </a:r>
          </a:p>
          <a:p>
            <a:pPr>
              <a:buNone/>
            </a:pP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Шаг 1. Сглаживание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9473184" cy="4997152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Для размытия используется фильтр, хорошо приближенный к первой производной </a:t>
            </a:r>
            <a:r>
              <a:rPr lang="ru-RU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гауссианы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l-GR" sz="2400" dirty="0">
                <a:latin typeface="Cambria" panose="02040503050406030204" pitchFamily="18" charset="0"/>
                <a:ea typeface="Cambria" panose="02040503050406030204" pitchFamily="18" charset="0"/>
              </a:rPr>
              <a:t>σ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= 1.4: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Чем больше ширина маски Гаусса, тем меньше чувствительность детектора к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шуму и тем больше локализация ошибки в обнаружении краев.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875364"/>
              </p:ext>
            </p:extLst>
          </p:nvPr>
        </p:nvGraphicFramePr>
        <p:xfrm>
          <a:off x="3719736" y="2451720"/>
          <a:ext cx="2928100" cy="1647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2000" imgH="1143000" progId="Equation.DSMT4">
                  <p:embed/>
                </p:oleObj>
              </mc:Choice>
              <mc:Fallback>
                <p:oleObj name="Equation" r:id="rId2" imgW="2032000" imgH="11430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9736" y="2451720"/>
                        <a:ext cx="2928100" cy="16470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Шаг 2. Поиск градиентов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42</a:t>
            </a:fld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9473184" cy="4997152"/>
          </a:xfrm>
        </p:spPr>
        <p:txBody>
          <a:bodyPr>
            <a:normAutofit lnSpcReduction="10000"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Для вычисления градиента используется оператор </a:t>
            </a:r>
            <a:r>
              <a:rPr lang="ru-RU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Собеля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Границы отмечаются там, где градиент изображения приобретает максимальное значение.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Они могут иметь различное направление, поэтому алгоритм </a:t>
            </a:r>
            <a:r>
              <a:rPr lang="ru-RU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Кэнни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использует четыре фильтра для обнаружения горизонтальных, вертикальных и диагональных ребер в размытом изображении.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Угол направления вектора градиента округляется до ближайшего из четырёх значений: 0, 45, 90, 135.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971533"/>
              </p:ext>
            </p:extLst>
          </p:nvPr>
        </p:nvGraphicFramePr>
        <p:xfrm>
          <a:off x="4511824" y="4101091"/>
          <a:ext cx="1788587" cy="1440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77900" imgH="787400" progId="Equation.DSMT4">
                  <p:embed/>
                </p:oleObj>
              </mc:Choice>
              <mc:Fallback>
                <p:oleObj name="Equation" r:id="rId2" imgW="977900" imgH="7874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824" y="4101091"/>
                        <a:ext cx="1788587" cy="14401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Шаг 3. Подавление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немаксимумов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43</a:t>
            </a:fld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9473184" cy="362900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Только локальные максимумы отмечаются как границы.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Не максимальные точки, лежащие рядом с границей, удаляются.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Используется информация о направлении границы для того, чтобы удалять точки именно рядом с границей и не разрывать саму границу вблизи локальных максимумов градиента. </a:t>
            </a:r>
          </a:p>
        </p:txBody>
      </p:sp>
      <p:pic>
        <p:nvPicPr>
          <p:cNvPr id="66562" name="Picture 2" descr="https://upload.wikimedia.org/wikipedia/commons/thumb/d/de/Locmax.png/300px-Locma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3832" y="5229200"/>
            <a:ext cx="2857500" cy="14192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Шаг 4.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Двухпороговая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фильтрация слабых границ (гистерезис)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44</a:t>
            </a:fld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6215240" cy="4495800"/>
          </a:xfrm>
        </p:spPr>
        <p:txBody>
          <a:bodyPr>
            <a:normAutofit fontScale="92500" lnSpcReduction="10000"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Потенциальные границы определяются двумя порогами. Решающее правило: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Если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G &lt;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minVal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, то граница отбрасывается (точно не контур). 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Если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G &gt;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maxVal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, то граница точно контур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сильная граница). 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Если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minVal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&lt; G &lt;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maxVal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, то по ситуации: 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r>
              <a:rPr lang="ru-RU" sz="1700" dirty="0">
                <a:latin typeface="Cambria" panose="02040503050406030204" pitchFamily="18" charset="0"/>
                <a:ea typeface="Cambria" panose="02040503050406030204" pitchFamily="18" charset="0"/>
              </a:rPr>
              <a:t>если граница связана с признанным контуром (выше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maxT</a:t>
            </a:r>
            <a:r>
              <a:rPr lang="ru-RU" sz="1700" dirty="0">
                <a:latin typeface="Cambria" panose="02040503050406030204" pitchFamily="18" charset="0"/>
                <a:ea typeface="Cambria" panose="02040503050406030204" pitchFamily="18" charset="0"/>
              </a:rPr>
              <a:t>), то она тоже считается контуром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</a:p>
          <a:p>
            <a:pPr lvl="2"/>
            <a:r>
              <a:rPr lang="ru-RU" sz="1700" dirty="0">
                <a:latin typeface="Cambria" panose="02040503050406030204" pitchFamily="18" charset="0"/>
                <a:ea typeface="Cambria" panose="02040503050406030204" pitchFamily="18" charset="0"/>
              </a:rPr>
              <a:t>если не связана, то отбрасывается.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Таким образом, слабые границы удаляются.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Гистерезис используется, чтобы отследить оставшиеся пиксели, которые не были подавлены.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C8BC6A-8023-9F26-AF20-D7490A6A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772816"/>
            <a:ext cx="42862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Шаг 5. Трассировка области неоднозначности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9473184" cy="4997152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Итоговые границы определяются путём подавления всех краёв, не связанных с определенными (сильными) границами.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После того как известны направления краев, применяем </a:t>
            </a:r>
            <a:r>
              <a:rPr lang="ru-RU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немаксимальное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подавление. Оно используется для отслеживания вдоль края в направлении края и подавления любых значений пикселей (устанавливая их равным 0), которые не считаются краем. Это даст тонкую линию в результирующем изображении.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 работы оператора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Кэнни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46</a:t>
            </a:fld>
            <a:endParaRPr lang="ru-RU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1"/>
          </p:nvPr>
        </p:nvSpPr>
        <p:spPr>
          <a:xfrm>
            <a:off x="2807921" y="6424344"/>
            <a:ext cx="6336704" cy="410111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Оригинал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 Фильтр Гаусса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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 Оператор </a:t>
            </a:r>
            <a:r>
              <a:rPr lang="ru-RU" sz="2400" dirty="0" err="1">
                <a:latin typeface="Cambria" panose="02040503050406030204" pitchFamily="18" charset="0"/>
                <a:ea typeface="Cambria" panose="02040503050406030204" pitchFamily="18" charset="0"/>
                <a:sym typeface="Wingdings" pitchFamily="2" charset="2"/>
              </a:rPr>
              <a:t>Кэнни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8674" name="Picture 2" descr="https://upload.wikimedia.org/wikipedia/commons/thumb/f/f0/Valve_original_%281%29.PNG/300px-Valve_original_%281%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9416" y="1628801"/>
            <a:ext cx="2857500" cy="2143125"/>
          </a:xfrm>
          <a:prstGeom prst="rect">
            <a:avLst/>
          </a:prstGeom>
          <a:noFill/>
        </p:spPr>
      </p:pic>
      <p:pic>
        <p:nvPicPr>
          <p:cNvPr id="28676" name="Picture 4" descr="https://upload.wikimedia.org/wikipedia/commons/thumb/2/2e/Valve_gaussian_%282%29.PNG/300px-Valve_gaussian_%282%2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416" y="3905610"/>
            <a:ext cx="2857500" cy="2143125"/>
          </a:xfrm>
          <a:prstGeom prst="rect">
            <a:avLst/>
          </a:prstGeom>
          <a:noFill/>
        </p:spPr>
      </p:pic>
      <p:sp>
        <p:nvSpPr>
          <p:cNvPr id="9" name="Содержимое 5">
            <a:extLst>
              <a:ext uri="{FF2B5EF4-FFF2-40B4-BE49-F238E27FC236}">
                <a16:creationId xmlns:a16="http://schemas.microsoft.com/office/drawing/2014/main" id="{D8ED85E0-75ED-4165-D130-349734E9604C}"/>
              </a:ext>
            </a:extLst>
          </p:cNvPr>
          <p:cNvSpPr txBox="1">
            <a:spLocks/>
          </p:cNvSpPr>
          <p:nvPr/>
        </p:nvSpPr>
        <p:spPr>
          <a:xfrm>
            <a:off x="4367996" y="4941168"/>
            <a:ext cx="2597374" cy="41011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/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Манхеттен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253C639-F9F7-D18A-84D1-6474CB196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2056181"/>
            <a:ext cx="3874160" cy="290768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DE916F-AE09-9884-6BB2-37D98D55A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193" y="2033483"/>
            <a:ext cx="3874160" cy="2907685"/>
          </a:xfrm>
          <a:prstGeom prst="rect">
            <a:avLst/>
          </a:prstGeom>
        </p:spPr>
      </p:pic>
      <p:sp>
        <p:nvSpPr>
          <p:cNvPr id="14" name="Содержимое 5">
            <a:extLst>
              <a:ext uri="{FF2B5EF4-FFF2-40B4-BE49-F238E27FC236}">
                <a16:creationId xmlns:a16="http://schemas.microsoft.com/office/drawing/2014/main" id="{4846A6D5-780B-AB5A-86C3-2A971102FDBD}"/>
              </a:ext>
            </a:extLst>
          </p:cNvPr>
          <p:cNvSpPr txBox="1">
            <a:spLocks/>
          </p:cNvSpPr>
          <p:nvPr/>
        </p:nvSpPr>
        <p:spPr>
          <a:xfrm>
            <a:off x="9002507" y="4977172"/>
            <a:ext cx="2597374" cy="41011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/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Евклид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9C33E6-BBE8-20E8-72EB-D8605F9FF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 работы оператор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Кэнни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83FDD56-98D0-F7E7-50ED-949124AB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47</a:t>
            </a:fld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C2A8FC2-F054-B0A2-6CB5-538C081D9C3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62" y="2060848"/>
            <a:ext cx="5343525" cy="3714750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304687-A737-0DCF-9615-A6B1DBA22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066889"/>
            <a:ext cx="53435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17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05C13F-E63A-5FD2-7311-254E8A51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 работы оператор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Кэнни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9B234E0-E6F4-6734-2A8B-6123DF911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48</a:t>
            </a:fld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BFFC538-D2D6-87C4-AAB1-F88ED70E32F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3" y="2060848"/>
            <a:ext cx="4608512" cy="2583458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CDA82C-1D28-157F-5E26-98E67806E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085254"/>
            <a:ext cx="4608475" cy="2583437"/>
          </a:xfrm>
          <a:prstGeom prst="rect">
            <a:avLst/>
          </a:prstGeom>
        </p:spPr>
      </p:pic>
      <p:sp>
        <p:nvSpPr>
          <p:cNvPr id="8" name="Содержимое 5">
            <a:extLst>
              <a:ext uri="{FF2B5EF4-FFF2-40B4-BE49-F238E27FC236}">
                <a16:creationId xmlns:a16="http://schemas.microsoft.com/office/drawing/2014/main" id="{F1A7DB2D-35AE-C496-7DD2-20A9DB0690AC}"/>
              </a:ext>
            </a:extLst>
          </p:cNvPr>
          <p:cNvSpPr txBox="1">
            <a:spLocks/>
          </p:cNvSpPr>
          <p:nvPr/>
        </p:nvSpPr>
        <p:spPr>
          <a:xfrm>
            <a:off x="2279576" y="4883969"/>
            <a:ext cx="1872208" cy="54478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/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По Евклиду</a:t>
            </a:r>
          </a:p>
        </p:txBody>
      </p:sp>
      <p:sp>
        <p:nvSpPr>
          <p:cNvPr id="9" name="Содержимое 5">
            <a:extLst>
              <a:ext uri="{FF2B5EF4-FFF2-40B4-BE49-F238E27FC236}">
                <a16:creationId xmlns:a16="http://schemas.microsoft.com/office/drawing/2014/main" id="{8625373A-B231-6EBB-CE85-B90AE70977C0}"/>
              </a:ext>
            </a:extLst>
          </p:cNvPr>
          <p:cNvSpPr txBox="1">
            <a:spLocks/>
          </p:cNvSpPr>
          <p:nvPr/>
        </p:nvSpPr>
        <p:spPr>
          <a:xfrm>
            <a:off x="7752185" y="4883969"/>
            <a:ext cx="2808312" cy="48924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/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По Манхеттену</a:t>
            </a:r>
          </a:p>
        </p:txBody>
      </p:sp>
    </p:spTree>
    <p:extLst>
      <p:ext uri="{BB962C8B-B14F-4D97-AF65-F5344CB8AC3E}">
        <p14:creationId xmlns:p14="http://schemas.microsoft.com/office/powerpoint/2010/main" val="889997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Оператор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Ротуэлла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Rothwell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1"/>
          </p:nvPr>
        </p:nvSpPr>
        <p:spPr>
          <a:xfrm>
            <a:off x="711200" y="1600200"/>
            <a:ext cx="6392912" cy="449580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Похож на оператор </a:t>
            </a:r>
            <a:r>
              <a:rPr lang="ru-RU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Кэнни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с той разницей, что: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используется истончение краёв вместо подавления </a:t>
            </a:r>
            <a:r>
              <a:rPr lang="ru-RU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немаксимумов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используется динамическое определение порога вместо гистерезиса (двойного порога).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9938" name="Picture 2" descr="https://upload.wikimedia.org/wikipedia/commons/thumb/8/83/Rothwell_Result.jpg/300px-Rothwell_Res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76120" y="1720380"/>
            <a:ext cx="4682071" cy="43855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Операция свёртки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6503272" cy="449580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Матрица весов элементов окна с относительными значениями координат: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Элементы изображения в окне того же размера: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Отклик фильтра в точке (</a:t>
            </a:r>
            <a:r>
              <a:rPr lang="en-US" sz="2400" i="1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i="1" dirty="0"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— сумма произведений коэффициента </a:t>
            </a:r>
            <a:r>
              <a:rPr lang="en-US" sz="2400" i="1" dirty="0">
                <a:latin typeface="Cambria" panose="02040503050406030204" pitchFamily="18" charset="0"/>
                <a:ea typeface="Cambria" panose="02040503050406030204" pitchFamily="18" charset="0"/>
              </a:rPr>
              <a:t>w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на значение яркости пикселя: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842720"/>
              </p:ext>
            </p:extLst>
          </p:nvPr>
        </p:nvGraphicFramePr>
        <p:xfrm>
          <a:off x="7801580" y="1684609"/>
          <a:ext cx="1903502" cy="1112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Уравнение" r:id="rId2" imgW="1193800" imgH="698500" progId="Equation.3">
                  <p:embed/>
                </p:oleObj>
              </mc:Choice>
              <mc:Fallback>
                <p:oleObj name="Уравнение" r:id="rId2" imgW="1193800" imgH="698500" progId="Equation.3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1580" y="1684609"/>
                        <a:ext cx="1903502" cy="11125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564722"/>
              </p:ext>
            </p:extLst>
          </p:nvPr>
        </p:nvGraphicFramePr>
        <p:xfrm>
          <a:off x="7864854" y="4725144"/>
          <a:ext cx="3482975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86000" imgH="723600" progId="Equation.DSMT4">
                  <p:embed/>
                </p:oleObj>
              </mc:Choice>
              <mc:Fallback>
                <p:oleObj name="Equation" r:id="rId4" imgW="2286000" imgH="723600" progId="Equation.DSMT4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4854" y="4725144"/>
                        <a:ext cx="3482975" cy="1104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05C6EDB4-C721-AA5F-DAF0-91F3AC4D2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296387"/>
              </p:ext>
            </p:extLst>
          </p:nvPr>
        </p:nvGraphicFramePr>
        <p:xfrm>
          <a:off x="7853231" y="3068960"/>
          <a:ext cx="1800201" cy="1112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00067">
                  <a:extLst>
                    <a:ext uri="{9D8B030D-6E8A-4147-A177-3AD203B41FA5}">
                      <a16:colId xmlns:a16="http://schemas.microsoft.com/office/drawing/2014/main" val="3546187421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3880565531"/>
                    </a:ext>
                  </a:extLst>
                </a:gridCol>
                <a:gridCol w="600067">
                  <a:extLst>
                    <a:ext uri="{9D8B030D-6E8A-4147-A177-3AD203B41FA5}">
                      <a16:colId xmlns:a16="http://schemas.microsoft.com/office/drawing/2014/main" val="139579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ru-RU" sz="1600" i="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35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ru-RU" sz="1600" i="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ru-RU" sz="1600" i="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0, 0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ru-RU" sz="1600" i="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4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–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ru-RU" sz="1600" i="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r>
                        <a:rPr lang="ru-RU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sz="1600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ru-RU" sz="1600" baseline="-25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388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069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Оператор Айверсона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(Iverson)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50</a:t>
            </a:fld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7079336" cy="449580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Основным преимуществом является значительное уменьшение количества ошибочно положительных откликов (распознавания несуществующих границ)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Позволяет четко разделять между собой три вида границ: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Края (</a:t>
            </a:r>
            <a:r>
              <a:rPr lang="ru-RU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step-edges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).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Светлые линии (</a:t>
            </a:r>
            <a:r>
              <a:rPr lang="ru-RU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positive</a:t>
            </a:r>
            <a:r>
              <a:rPr lang="ru-RU" sz="20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contrast</a:t>
            </a:r>
            <a:r>
              <a:rPr lang="ru-RU" sz="20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lines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).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Темные линии (</a:t>
            </a:r>
            <a:r>
              <a:rPr lang="ru-RU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negative</a:t>
            </a:r>
            <a:r>
              <a:rPr lang="ru-RU" sz="20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contrast</a:t>
            </a:r>
            <a:r>
              <a:rPr lang="ru-RU" sz="20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lines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).</a:t>
            </a:r>
          </a:p>
        </p:txBody>
      </p:sp>
      <p:pic>
        <p:nvPicPr>
          <p:cNvPr id="40962" name="Picture 2" descr="http://www.ai.sri.com/~leei/Paolina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0216" y="1772817"/>
            <a:ext cx="2438400" cy="2286001"/>
          </a:xfrm>
          <a:prstGeom prst="rect">
            <a:avLst/>
          </a:prstGeom>
          <a:noFill/>
        </p:spPr>
      </p:pic>
      <p:pic>
        <p:nvPicPr>
          <p:cNvPr id="40964" name="Picture 4" descr="http://www.ai.sri.com/~leei/pao-all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0217" y="4221088"/>
            <a:ext cx="2447925" cy="22955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040BD-67EE-3CF9-0296-71C3D9EBC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0D0E978A-F703-8AE3-2DE4-953BDEFB6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Алгоритм Жука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Морфологические преобразования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Алгоритм на основе градиента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Поиск особых точек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12537-E5AC-55CA-7C80-AB0F7E202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Прослеживание контуров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9460196-A208-A344-6C13-4B1DB66E8F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5ABC493A-7FCC-453B-B05D-E9F724B5DAD7}" type="slidenum">
              <a:rPr lang="ru-RU" smtClean="0"/>
              <a:pPr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250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2E717-2934-2DAE-B2C7-D5A2E00A7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3295E-73AE-EAFB-1E02-B13257A7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Прослеживание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контуров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08451F1-70D2-5903-AAC5-6ECB36FF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52</a:t>
            </a:fld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1CB628-0160-0CC7-FDCC-1E192C2D5BA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7871424" cy="4565104"/>
          </a:xfrm>
        </p:spPr>
        <p:txBody>
          <a:bodyPr>
            <a:normAutofit fontScale="92500"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Результатом выполнения процедуры прослеживания является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дискретное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представление контуров, при котором каждый контур определяется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 множеством точек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, из которых он состоит.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Для упрощения вычисления направления края весь диапазон возможных значений 0°…360° разбивается на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4 (реже 8) «компасных» направлений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(секторов). Каждое направление отличается от соседнего на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90° (45°)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При этом поиск точек, принадлежащих одному контуру, следует проводить среди точек соседних секторов, имеющих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расхождения значений градиентов меньше заданного порога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94A0A9-2650-A5CA-7FB5-33231F2E0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328" y="2348880"/>
            <a:ext cx="2954595" cy="291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263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E2798-1E9D-64A6-085E-55F0B87E9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072A7A-1FAC-541C-3FB0-DA9B039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Прослеживание контуров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(II)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8198363-E980-6714-4E6E-1485DF56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53</a:t>
            </a:fld>
            <a:endParaRPr lang="ru-RU"/>
          </a:p>
        </p:txBody>
      </p:sp>
      <p:sp>
        <p:nvSpPr>
          <p:cNvPr id="4" name="Содержимое 3">
            <a:extLst>
              <a:ext uri="{FF2B5EF4-FFF2-40B4-BE49-F238E27FC236}">
                <a16:creationId xmlns:a16="http://schemas.microsoft.com/office/drawing/2014/main" id="{50189F8C-1E1B-981B-AD71-C04A1157931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Алгоритмы прослеживания контуров (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edge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following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 можно разделить на несколько групп:</a:t>
            </a:r>
          </a:p>
          <a:p>
            <a:pPr lvl="1"/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методы, использующие информацию о значении и направлении градиента в каждой точке;</a:t>
            </a:r>
          </a:p>
          <a:p>
            <a:pPr lvl="1"/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методы, использующие динамическое программирование для решения задачи прослеживания контура;</a:t>
            </a:r>
          </a:p>
          <a:p>
            <a:pPr lvl="1"/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методы поиска оптимального пути в графе. Каждая краевая точка представляется вершиной графа.</a:t>
            </a:r>
          </a:p>
        </p:txBody>
      </p:sp>
    </p:spTree>
    <p:extLst>
      <p:ext uri="{BB962C8B-B14F-4D97-AF65-F5344CB8AC3E}">
        <p14:creationId xmlns:p14="http://schemas.microsoft.com/office/powerpoint/2010/main" val="13447968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171AD-3E1A-8F2E-9124-FA66C1530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E4ECBC-EE6C-E548-EE2F-D4414F39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Алгоритм жука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79969E-B83E-8724-964D-3741D50CF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54</a:t>
            </a:fld>
            <a:endParaRPr lang="ru-RU"/>
          </a:p>
        </p:txBody>
      </p:sp>
      <p:sp>
        <p:nvSpPr>
          <p:cNvPr id="4" name="Содержимое 3">
            <a:extLst>
              <a:ext uri="{FF2B5EF4-FFF2-40B4-BE49-F238E27FC236}">
                <a16:creationId xmlns:a16="http://schemas.microsoft.com/office/drawing/2014/main" id="{70BDC090-807F-40CC-064E-8AD1EA7EC08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6719296" cy="4565104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"Жук" начинает движение с 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белой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области по направлению к 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черной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 Как только он попадает на 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черный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элемент, он поворачивает 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налево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 переходит к следующему элементу. </a:t>
            </a:r>
          </a:p>
          <a:p>
            <a:pPr lvl="1"/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Если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этот элемент 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белый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то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жук поворачивает 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направо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иначе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жук поворачивает </a:t>
            </a:r>
            <a:r>
              <a:rPr lang="ru-RU" i="1" dirty="0">
                <a:latin typeface="Cambria" panose="02040503050406030204" pitchFamily="18" charset="0"/>
                <a:ea typeface="Cambria" panose="02040503050406030204" pitchFamily="18" charset="0"/>
              </a:rPr>
              <a:t>налево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Процедура повторяется до тех пор, пока жук не вернется в исходную точку. 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Набор точек перехода с черного на белое и с белого на черное и описывают границу объекта.</a:t>
            </a:r>
          </a:p>
        </p:txBody>
      </p:sp>
      <p:pic>
        <p:nvPicPr>
          <p:cNvPr id="95234" name="Picture 2">
            <a:extLst>
              <a:ext uri="{FF2B5EF4-FFF2-40B4-BE49-F238E27FC236}">
                <a16:creationId xmlns:a16="http://schemas.microsoft.com/office/drawing/2014/main" id="{B055592B-1AC0-0909-9333-455339AF6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4232" y="1772816"/>
            <a:ext cx="292417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5536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D3E32-044C-B940-8411-576C623A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9B93F15B-073D-E8AF-7B44-4BA7413EA3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Код Фримена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Дескрипторы Фурье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FFA9D-A43B-4A4F-EBFB-5A70F154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Кодирование контуров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783D44E-A311-04CC-01C7-51E18AA1C6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5ABC493A-7FCC-453B-B05D-E9F724B5DAD7}" type="slidenum">
              <a:rPr lang="ru-RU" smtClean="0"/>
              <a:pPr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11287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Цепной код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Фримена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56</a:t>
            </a:fld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9473184" cy="4925144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Цепные коды применяются для представления границы в виде последовательности отрезков прямых линий определённой длины и направления. 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В основе этого представления лежит 4- или 8-связная решётка. 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Длина каждого отрезка определяется разрешением решётки, а направления задаются выбранным кодом.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Для представления всех направлений в 4-связной решётке достаточно 2-х бит, а для 8-связной решётки цепного кода требуется 3 бита.</a:t>
            </a:r>
          </a:p>
          <a:p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Оригинальная статья: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http://ieeexplore.ieee.org/document/5219197/</a:t>
            </a:r>
            <a:endParaRPr lang="ru-RU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http://robocraft.ru/blog/computervision/640.html</a:t>
            </a:r>
            <a:endParaRPr lang="ru-RU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 цепного кода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57</a:t>
            </a:fld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>
          <a:xfrm>
            <a:off x="6168008" y="1628800"/>
            <a:ext cx="4247384" cy="4495800"/>
          </a:xfrm>
        </p:spPr>
        <p:txBody>
          <a:bodyPr>
            <a:normAutofit lnSpcReduction="10000"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Достоинства: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компактность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Недостатки: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зависимость от начальной точки кодирования.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не обладает свойством инвариантности к вращению.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неустойчивость к зашумлению. Локальные изменения контура могут привести к различным результатам кодирования.</a:t>
            </a:r>
          </a:p>
        </p:txBody>
      </p:sp>
      <p:pic>
        <p:nvPicPr>
          <p:cNvPr id="41986" name="Picture 2" descr="цепной код Фримен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9537" y="1556792"/>
            <a:ext cx="3781425" cy="4743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Дескрипторы Фурье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58</a:t>
            </a:fld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9455600" cy="4853136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ДПФ (</a:t>
            </a:r>
            <a:r>
              <a:rPr lang="en-US" sz="2400" i="1" dirty="0">
                <a:latin typeface="Cambria" panose="02040503050406030204" pitchFamily="18" charset="0"/>
                <a:ea typeface="Cambria" panose="02040503050406030204" pitchFamily="18" charset="0"/>
              </a:rPr>
              <a:t>Discrete Fourier Transform, DFT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прямое 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обратное (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InvDFT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Быстрое преобразование Фурье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(FFT)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позволяет за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O(n*log(n))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рассчитывать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DFT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и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InvDFT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Кодирование контура дескрипторами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Преобразование координат контура в комплексные числа и ДПФ этих чисел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Выбор числа дескрипторов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(N) </a:t>
            </a:r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и отбрасывание высокочастотной части спектра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ДПФ также применяется при сжатии в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MP3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JPEG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Описание контура разным числом дескрипторов Фурье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59</a:t>
            </a:fld>
            <a:endParaRPr lang="ru-RU"/>
          </a:p>
        </p:txBody>
      </p:sp>
      <p:pic>
        <p:nvPicPr>
          <p:cNvPr id="5" name="Picture 2" descr="https://habrastorage.org/storage2/570/011/497/5700114970e9b5ca94288fe035b26938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654" y="1600200"/>
            <a:ext cx="7395643" cy="449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Производные двумерной функции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679736" cy="4853136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Первая производная функции яркости определяется как разность значений соседних элементов:</a:t>
            </a: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Вычисление первой производной цифрового изображения основано на различных дискретных приближениях двумерного градиента. 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По определению, градиент изображения </a:t>
            </a:r>
            <a:r>
              <a:rPr lang="ru-RU" sz="2400" b="1" i="1" dirty="0">
                <a:latin typeface="Cambria" panose="02040503050406030204" pitchFamily="18" charset="0"/>
                <a:ea typeface="Cambria" panose="02040503050406030204" pitchFamily="18" charset="0"/>
              </a:rPr>
              <a:t>f(x, y)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 в точке </a:t>
            </a:r>
            <a:r>
              <a:rPr lang="ru-RU" sz="2400" b="1" i="1" dirty="0">
                <a:latin typeface="Cambria" panose="02040503050406030204" pitchFamily="18" charset="0"/>
                <a:ea typeface="Cambria" panose="02040503050406030204" pitchFamily="18" charset="0"/>
              </a:rPr>
              <a:t>(x, y)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 — это вектор частных производных: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Направление вектора градиента совпадает с направлением максимальной скорости изменения функции </a:t>
            </a:r>
            <a:r>
              <a:rPr lang="ru-RU" sz="2400" b="1" i="1" dirty="0"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 в точке </a:t>
            </a:r>
            <a:r>
              <a:rPr lang="ru-RU" sz="2400" b="1" i="1" dirty="0">
                <a:latin typeface="Cambria" panose="02040503050406030204" pitchFamily="18" charset="0"/>
                <a:ea typeface="Cambria" panose="02040503050406030204" pitchFamily="18" charset="0"/>
              </a:rPr>
              <a:t>(x, y)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549943"/>
              </p:ext>
            </p:extLst>
          </p:nvPr>
        </p:nvGraphicFramePr>
        <p:xfrm>
          <a:off x="4007768" y="4437112"/>
          <a:ext cx="3302296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12900" imgH="457200" progId="Equation.DSMT4">
                  <p:embed/>
                </p:oleObj>
              </mc:Choice>
              <mc:Fallback>
                <p:oleObj name="Equation" r:id="rId2" imgW="1612900" imgH="4572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7768" y="4437112"/>
                        <a:ext cx="3302296" cy="9361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B480389-4ECA-3DD2-8615-5B7FED4158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643524"/>
              </p:ext>
            </p:extLst>
          </p:nvPr>
        </p:nvGraphicFramePr>
        <p:xfrm>
          <a:off x="6222690" y="2132856"/>
          <a:ext cx="2346068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Уравнение" r:id="rId4" imgW="1282700" imgH="393700" progId="Equation.3">
                  <p:embed/>
                </p:oleObj>
              </mc:Choice>
              <mc:Fallback>
                <p:oleObj name="Уравнение" r:id="rId4" imgW="1282700" imgH="393700" progId="Equation.3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2690" y="2132856"/>
                        <a:ext cx="2346068" cy="720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54905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327CE-A21E-B446-9A0A-44A578105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0C902F0-253B-0E40-7CEE-53498CA88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78F8C6-57C5-EA82-67ED-0B444265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Прослеживание контура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7FE2D50-991C-CD20-DEDE-BC0BCB4635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5ABC493A-7FCC-453B-B05D-E9F724B5DAD7}" type="slidenum">
              <a:rPr lang="ru-RU" smtClean="0"/>
              <a:pPr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7540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Прослеживание контуров на основе градиентов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61</a:t>
            </a:fld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Предполагается, что точки, принадлежащие одному контуру, должны иметь близкие значения модуля и направления вектора градиента. 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Рассматривается окрестность точки ⟨i, j⟩ размером M×M (обычно используют окрестность 3×3), и в каждой точке ⟨k, l⟩ окрестности проверяются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непревышение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предельных значений:</a:t>
            </a:r>
          </a:p>
          <a:p>
            <a:pPr lvl="1"/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|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r>
              <a:rPr lang="ru-RU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i,j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−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r>
              <a:rPr lang="ru-RU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k,l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| ≤ ΔG,</a:t>
            </a:r>
          </a:p>
          <a:p>
            <a:pPr lvl="1"/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|α</a:t>
            </a:r>
            <a:r>
              <a:rPr lang="ru-RU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i,j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− α</a:t>
            </a:r>
            <a:r>
              <a:rPr lang="ru-RU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k,l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| ≤ Δα, где </a:t>
            </a:r>
          </a:p>
          <a:p>
            <a:pPr lvl="2"/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⟨i, j⟩ — центральная точка окрестности; </a:t>
            </a:r>
          </a:p>
          <a:p>
            <a:pPr lvl="2"/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G — модуль градиента; </a:t>
            </a:r>
          </a:p>
          <a:p>
            <a:pPr lvl="2"/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α — направление градиента в точке; </a:t>
            </a:r>
          </a:p>
          <a:p>
            <a:pPr lvl="2"/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ΔG — предельное значение расхождения модулей градиента в т. ⟨i, j⟩ и ⟨k, l⟩; </a:t>
            </a:r>
          </a:p>
          <a:p>
            <a:pPr lvl="2"/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Δα — предельное значение расхождения направлений векторов градиента в точках ⟨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i,j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⟩ и ⟨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k,l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⟩.</a:t>
            </a:r>
          </a:p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в т. ⟨k, l⟩ выполняются описанные выше условия, то считается, что пара точек принадлежит одному контуру. 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Анализ особых точек контура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62</a:t>
            </a:fld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В качестве характерных признаков можно использовать число и положения особых точек контура: 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точки максимального перегиба, 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локальные экстремумы функции кривизны,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концевые точки, 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точки ветвления.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Наиболее простым и быстрым (но не лучшим) способом является поиск точек максимального перегиба при помощи итеративного алгоритма подбора концевых точек. 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Сегментация контуров методом концевых точек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63</a:t>
            </a:fld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535720" cy="3917032"/>
          </a:xfrm>
        </p:spPr>
        <p:txBody>
          <a:bodyPr>
            <a:normAutofit lnSpcReduction="10000"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На первом этапе работы алгоритма концевые точки A и B некоторого контура соединяются прямой линией. Для всех оставшихся точек вычисляются расстояния до прямой AB (а). 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Точка, имеющая наибольшее отклонение от прямой AB, берется в качестве дополнительного узла. При этом кривая заменяется двумя отрезками AC и CB (б). 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Процедура продолжается до тех пор, пока максимальное значение отклонения точек меньше заданного порога (в). 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Точность аппроксимации прямыми линиями определяется величиной порога.</a:t>
            </a:r>
          </a:p>
        </p:txBody>
      </p:sp>
      <p:pic>
        <p:nvPicPr>
          <p:cNvPr id="43010" name="Picture 2" descr="Файл:4-1-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8869" y="4941168"/>
            <a:ext cx="7694263" cy="17728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Поиск точек ветвления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64</a:t>
            </a:fld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9473184" cy="2908920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Наличие точек ветвления свидетельствует о сложной геометрической структуре объекта, существенно затрудняет формальное описание и сам процесс распознавания объектов. 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Выделение точек ветвления позволяет значительно упростить структуру объекта путем разбиения контура на множество кривых.</a:t>
            </a:r>
          </a:p>
        </p:txBody>
      </p:sp>
    </p:spTree>
    <p:extLst>
      <p:ext uri="{BB962C8B-B14F-4D97-AF65-F5344CB8AC3E}">
        <p14:creationId xmlns:p14="http://schemas.microsoft.com/office/powerpoint/2010/main" val="2205231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Функция кривизны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 K(</a:t>
            </a:r>
            <a:r>
              <a:rPr lang="en-US" i="1" dirty="0" err="1">
                <a:latin typeface="Cambria" panose="02040503050406030204" pitchFamily="18" charset="0"/>
                <a:ea typeface="Cambria" panose="02040503050406030204" pitchFamily="18" charset="0"/>
              </a:rPr>
              <a:t>x,y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65</a:t>
            </a:fld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Одним из важнейших параметров, характеризующих контур, является его </a:t>
            </a:r>
            <a:r>
              <a:rPr lang="ru-RU" sz="2400" i="1" dirty="0">
                <a:latin typeface="Cambria" panose="02040503050406030204" pitchFamily="18" charset="0"/>
                <a:ea typeface="Cambria" panose="02040503050406030204" pitchFamily="18" charset="0"/>
              </a:rPr>
              <a:t>кривизна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Кривизна обладает свойствами инвариантности к сдвигу, повороту и вычисляется по формуле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где </a:t>
            </a:r>
          </a:p>
          <a:p>
            <a:pPr lvl="2"/>
            <a:r>
              <a:rPr lang="ru-RU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f′</a:t>
            </a:r>
            <a:r>
              <a:rPr lang="ru-RU" sz="1700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ru-RU" sz="17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f′</a:t>
            </a:r>
            <a:r>
              <a:rPr lang="ru-RU" sz="1700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lang="ru-RU" sz="1700" dirty="0">
                <a:latin typeface="Cambria" panose="02040503050406030204" pitchFamily="18" charset="0"/>
                <a:ea typeface="Cambria" panose="02040503050406030204" pitchFamily="18" charset="0"/>
              </a:rPr>
              <a:t> — первые производные по x и y соответственно; </a:t>
            </a:r>
          </a:p>
          <a:p>
            <a:pPr lvl="2"/>
            <a:r>
              <a:rPr lang="ru-RU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f′′</a:t>
            </a:r>
            <a:r>
              <a:rPr lang="ru-RU" sz="1700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ru-RU" sz="17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f′′</a:t>
            </a:r>
            <a:r>
              <a:rPr lang="ru-RU" sz="1700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lang="ru-RU" sz="1700" dirty="0">
                <a:latin typeface="Cambria" panose="02040503050406030204" pitchFamily="18" charset="0"/>
                <a:ea typeface="Cambria" panose="02040503050406030204" pitchFamily="18" charset="0"/>
              </a:rPr>
              <a:t> — вторые производные по x и y;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984221"/>
              </p:ext>
            </p:extLst>
          </p:nvPr>
        </p:nvGraphicFramePr>
        <p:xfrm>
          <a:off x="4439816" y="3212976"/>
          <a:ext cx="2564111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85255" imgH="583947" progId="Equation.DSMT4">
                  <p:embed/>
                </p:oleObj>
              </mc:Choice>
              <mc:Fallback>
                <p:oleObj name="Equation" r:id="rId2" imgW="1485255" imgH="583947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9816" y="3212976"/>
                        <a:ext cx="2564111" cy="100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Функция кривизны 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K(l)</a:t>
            </a:r>
            <a:endParaRPr lang="ru-RU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66</a:t>
            </a:fld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9473184" cy="4709120"/>
          </a:xfrm>
        </p:spPr>
        <p:txBody>
          <a:bodyPr>
            <a:normAutofit fontScale="92500" lnSpcReduction="10000"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Контур можно представить в виде одномерной функции от длины дуги.  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Длину дуги дискретного контура в точке P(j) = ⟨</a:t>
            </a:r>
            <a:r>
              <a:rPr lang="ru-RU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ru-RU" sz="2400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j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lang="ru-RU" sz="2400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j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⟩ можно аппроксимировать следующим образом: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Представление кривой подразумевает отсутствие на контурах точек соединений и ветвлений, в противном случае контур не может быть представлен в виде одномерной функции. 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Данное ограничение требует введения дополнительных процедур обработки и анализа полученного контура: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поиск на контурах точек ветвления;</a:t>
            </a:r>
          </a:p>
          <a:p>
            <a:pPr lvl="1"/>
            <a:r>
              <a:rPr lang="ru-RU" sz="2000" dirty="0">
                <a:latin typeface="Cambria" panose="02040503050406030204" pitchFamily="18" charset="0"/>
                <a:ea typeface="Cambria" panose="02040503050406030204" pitchFamily="18" charset="0"/>
              </a:rPr>
              <a:t>разделения сложных структур на составляющие.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451242"/>
              </p:ext>
            </p:extLst>
          </p:nvPr>
        </p:nvGraphicFramePr>
        <p:xfrm>
          <a:off x="3912097" y="2996952"/>
          <a:ext cx="3282718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68500" imgH="431800" progId="Equation.DSMT4">
                  <p:embed/>
                </p:oleObj>
              </mc:Choice>
              <mc:Fallback>
                <p:oleObj name="Equation" r:id="rId2" imgW="1968500" imgH="4318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2097" y="2996952"/>
                        <a:ext cx="3282718" cy="720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Пример функции кривизны 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K(l)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67</a:t>
            </a:fld>
            <a:endParaRPr lang="ru-RU"/>
          </a:p>
        </p:txBody>
      </p:sp>
      <p:pic>
        <p:nvPicPr>
          <p:cNvPr id="5" name="Picture 4" descr="4-1-12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576" y="1700808"/>
            <a:ext cx="7344816" cy="46318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Поиск локальных экстремумов функции кривизны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68</a:t>
            </a:fld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Выполнить кусочно-полиномиальную аппроксимацию контура;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Построить функцию кривизны;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Найти все локальные экстремумы кривизны.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Функция перегиба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69</a:t>
            </a:fld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Экстремумы соответствуют максимальным перегибам контуров</a:t>
            </a:r>
          </a:p>
        </p:txBody>
      </p:sp>
      <p:pic>
        <p:nvPicPr>
          <p:cNvPr id="49154" name="Picture 2" descr="4-1-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9736" y="2780929"/>
            <a:ext cx="4191000" cy="3381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Градиент функции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816864" y="1635125"/>
            <a:ext cx="9473184" cy="4746203"/>
          </a:xfrm>
        </p:spPr>
        <p:txBody>
          <a:bodyPr>
            <a:normAutofit fontScale="92500"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Модуль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вектора градиента равен значению максимальной скорости изменения функции </a:t>
            </a:r>
            <a:r>
              <a:rPr lang="ru-RU" sz="2400" b="1" i="1" dirty="0"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 в точке </a:t>
            </a:r>
            <a:r>
              <a:rPr lang="ru-RU" sz="2400" b="1" i="1" dirty="0">
                <a:latin typeface="Cambria" panose="02040503050406030204" pitchFamily="18" charset="0"/>
                <a:ea typeface="Cambria" panose="02040503050406030204" pitchFamily="18" charset="0"/>
              </a:rPr>
              <a:t>(x,</a:t>
            </a:r>
            <a:r>
              <a:rPr lang="en-US" sz="2400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b="1" i="1" dirty="0">
                <a:latin typeface="Cambria" panose="02040503050406030204" pitchFamily="18" charset="0"/>
                <a:ea typeface="Cambria" panose="02040503050406030204" pitchFamily="18" charset="0"/>
              </a:rPr>
              <a:t>y)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, причем максимум достигается в направлении вектора </a:t>
            </a:r>
            <a:r>
              <a:rPr lang="ru-RU" sz="2400" b="1" dirty="0">
                <a:ea typeface="Cambria" panose="02040503050406030204" pitchFamily="18" charset="0"/>
              </a:rPr>
              <a:t>∇</a:t>
            </a:r>
            <a:r>
              <a:rPr lang="ru-RU" sz="2400" b="1" i="1" dirty="0"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Направление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вектора градиента в точке </a:t>
            </a:r>
            <a:r>
              <a:rPr lang="ru-RU" sz="2400" b="1" i="1" dirty="0">
                <a:latin typeface="Cambria" panose="02040503050406030204" pitchFamily="18" charset="0"/>
                <a:ea typeface="Cambria" panose="02040503050406030204" pitchFamily="18" charset="0"/>
              </a:rPr>
              <a:t>(x, y)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перпендикулярно направлению контура в этой точке. 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Угол </a:t>
            </a:r>
            <a:r>
              <a:rPr lang="ru-RU" sz="2400" b="1" i="1" dirty="0">
                <a:latin typeface="Cambria" panose="02040503050406030204" pitchFamily="18" charset="0"/>
                <a:ea typeface="Cambria" panose="02040503050406030204" pitchFamily="18" charset="0"/>
              </a:rPr>
              <a:t>α(x, y)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между направлением  вектора </a:t>
            </a:r>
            <a:r>
              <a:rPr lang="ru-RU" sz="2400" b="1" dirty="0">
                <a:ea typeface="Cambria" panose="02040503050406030204" pitchFamily="18" charset="0"/>
              </a:rPr>
              <a:t> ∇</a:t>
            </a:r>
            <a:r>
              <a:rPr lang="ru-RU" sz="2400" b="1" i="1" dirty="0"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 в точке </a:t>
            </a:r>
            <a:r>
              <a:rPr lang="ru-RU" sz="2400" b="1" i="1" dirty="0">
                <a:latin typeface="Cambria" panose="02040503050406030204" pitchFamily="18" charset="0"/>
                <a:ea typeface="Cambria" panose="02040503050406030204" pitchFamily="18" charset="0"/>
              </a:rPr>
              <a:t>(x, y)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 и осью </a:t>
            </a:r>
            <a:r>
              <a:rPr lang="ru-RU" sz="2400" b="1" i="1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Формулы расчёта частных производных для каждой точки в разных методах определяются по-разному.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788716"/>
              </p:ext>
            </p:extLst>
          </p:nvPr>
        </p:nvGraphicFramePr>
        <p:xfrm>
          <a:off x="4020976" y="2708920"/>
          <a:ext cx="4150048" cy="867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Уравнение" r:id="rId3" imgW="2552700" imgH="533400" progId="Equation.3">
                  <p:embed/>
                </p:oleObj>
              </mc:Choice>
              <mc:Fallback>
                <p:oleObj name="Уравнение" r:id="rId3" imgW="2552700" imgH="5334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0976" y="2708920"/>
                        <a:ext cx="4150048" cy="8676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962189"/>
              </p:ext>
            </p:extLst>
          </p:nvPr>
        </p:nvGraphicFramePr>
        <p:xfrm>
          <a:off x="4079776" y="4774958"/>
          <a:ext cx="2428179" cy="895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Уравнение" r:id="rId5" imgW="1307532" imgH="482391" progId="Equation.3">
                  <p:embed/>
                </p:oleObj>
              </mc:Choice>
              <mc:Fallback>
                <p:oleObj name="Уравнение" r:id="rId5" imgW="1307532" imgH="482391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776" y="4774958"/>
                        <a:ext cx="2428179" cy="8958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06368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Что почитать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1111784" cy="5029200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Гонсалес Р., Вудс Р. Цифровая обработка изображений. Издание 3-е, исправленное и дополненное. Москва: Техносфера, 2012. — 1104 с. 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Анисимов Б.В. Распознавание и цифровая обработка изображений. — М.: </a:t>
            </a:r>
            <a:r>
              <a:rPr lang="ru-RU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Высш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. школа, 1983. — 295 с.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Дуда Р., </a:t>
            </a:r>
            <a:r>
              <a:rPr lang="ru-RU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Харт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П. Распознавание образов и анализ сцен. Перевод с английского Г. Г. Вайнштейна и А. М. Васьковского, под редакцией В. Л. </a:t>
            </a:r>
            <a:r>
              <a:rPr lang="ru-RU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Стефанюка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, Издательство «МИР», Москва 1976. — 509 с.</a:t>
            </a: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Введение в контурный анализ и его приложения к обработке изображений и сигналов / Под ред. Я.А. Фурмана. М., 2002.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E.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Kawalec-Latała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“Edge detection on images of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pseudoimpedance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section supported by context and adaptive transformation model images” in Studia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Geotechnica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et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Mechanica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, Vol. XXXVI, No. 1, 2014</a:t>
            </a:r>
          </a:p>
          <a:p>
            <a:pPr algn="l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Canny J.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«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 computational approach to edge detection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»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in IEEE Transactions on pattern analysis and machine intelligence, Vol. PAMI-8, No. 6, November 1986. pp 679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698.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C. A. Rothwell, J. L. Mundy, W. Hoffman, V.D. Nguyen «Driving Vision by Topology» in IEEE International symposium on computer vision ‘1995.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J. M. S. Prewitt, "Object enhancement and extraction," in Picture Processing and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Psychopictorics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 New York: Academic, 1970, pp. 75-149.</a:t>
            </a: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Deriche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R:  "Using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Canny's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criteria to derive a recursive implemented optimal edge detector” in International Journal of Computer Vision 1987,1(2): 167-187.</a:t>
            </a: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Bergholm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F:  "Edge focusing" in IEEE Transactions on Pattern Analysis and Machine Intelligence 1995,9(6):726-741. </a:t>
            </a: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Lacroix V: The primary raster: a multiresolution image description. Proceedings 10th International Conference on Pattern Recognition 1990, 1: 903-907.</a:t>
            </a: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Schunck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BG: Edge detection with Gaussian filters at multiple scales. Proceedings IEEE Computer Society Workshop on Computer Vision 1987, 208-210.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70</a:t>
            </a:fld>
            <a:endParaRPr lang="ru-RU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Что почитать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71</a:t>
            </a:fld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5029200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sz="3300" dirty="0">
                <a:latin typeface="Cambria" panose="02040503050406030204" pitchFamily="18" charset="0"/>
                <a:ea typeface="Cambria" panose="02040503050406030204" pitchFamily="18" charset="0"/>
              </a:rPr>
              <a:t>Irwin Sobel History and Definition of the so-called "Sobel Operator",</a:t>
            </a:r>
            <a:r>
              <a:rPr lang="ru-RU" sz="33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00" dirty="0">
                <a:latin typeface="Cambria" panose="02040503050406030204" pitchFamily="18" charset="0"/>
                <a:ea typeface="Cambria" panose="02040503050406030204" pitchFamily="18" charset="0"/>
              </a:rPr>
              <a:t>more appropriately named the</a:t>
            </a:r>
            <a:r>
              <a:rPr lang="ru-RU" sz="33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00" dirty="0">
                <a:latin typeface="Cambria" panose="02040503050406030204" pitchFamily="18" charset="0"/>
                <a:ea typeface="Cambria" panose="02040503050406030204" pitchFamily="18" charset="0"/>
              </a:rPr>
              <a:t>Sobel-Feldman Operator February 2, 2014</a:t>
            </a:r>
          </a:p>
          <a:p>
            <a:pPr algn="l"/>
            <a:r>
              <a:rPr lang="ru-RU" sz="3200" dirty="0">
                <a:latin typeface="Cambria" panose="02040503050406030204" pitchFamily="18" charset="0"/>
                <a:ea typeface="Cambria" panose="02040503050406030204" pitchFamily="18" charset="0"/>
              </a:rPr>
              <a:t>Оператор </a:t>
            </a:r>
            <a:r>
              <a:rPr lang="ru-RU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Кэнни</a:t>
            </a:r>
            <a:r>
              <a:rPr lang="ru-RU" sz="32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lvl="1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http://www.limsi.fr/Individu/vezien/PAPIERS_ACS/canny1986.pdf </a:t>
            </a:r>
          </a:p>
          <a:p>
            <a:pPr lvl="1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http://suraj.lums.edu.pk/~cs436a02/CannyImplementation.htm</a:t>
            </a:r>
          </a:p>
          <a:p>
            <a:pPr lvl="1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https://en.wikipedia.org/wiki/Edge_detection</a:t>
            </a:r>
          </a:p>
          <a:p>
            <a:pPr lvl="1"/>
            <a:r>
              <a:rPr lang="ru-RU" sz="3200" dirty="0">
                <a:latin typeface="Cambria" panose="02040503050406030204" pitchFamily="18" charset="0"/>
                <a:ea typeface="Cambria" panose="02040503050406030204" pitchFamily="18" charset="0"/>
              </a:rPr>
              <a:t>Комментарий к алгоритму выделения контуров </a:t>
            </a:r>
            <a:r>
              <a:rPr lang="ru-RU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Канни</a:t>
            </a:r>
            <a:r>
              <a:rPr lang="ru-RU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https://habrahabr.ru/post/114766/</a:t>
            </a:r>
            <a:endParaRPr lang="ru-RU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sz="3300" dirty="0">
                <a:latin typeface="Cambria" panose="02040503050406030204" pitchFamily="18" charset="0"/>
                <a:ea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https://ru.wikipedia.org/wiki/%D0%9E%D0%BF%D0%B5%D1%80%D0%B0%D1%82%D0%BE%D1%80_%D0%9A%D1%8D%D0%BD%D0%BD%D0%B8</a:t>
            </a:r>
            <a:endParaRPr lang="ru-RU" sz="33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ru-RU" sz="3200" dirty="0">
                <a:latin typeface="Cambria" panose="02040503050406030204" pitchFamily="18" charset="0"/>
                <a:ea typeface="Cambria" panose="02040503050406030204" pitchFamily="18" charset="0"/>
              </a:rPr>
              <a:t>Билл Грин, Алгоритм выделения контуров 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CANNY</a:t>
            </a:r>
            <a:r>
              <a:rPr lang="ru-RU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hlinkClick r:id="rId4"/>
              </a:rPr>
              <a:t>http://masters.donntu.org/2010/fknt/chudovskaja/library/article4.htm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/>
            <a:r>
              <a:rPr lang="en-US" sz="3500" dirty="0">
                <a:latin typeface="Cambria" panose="02040503050406030204" pitchFamily="18" charset="0"/>
                <a:ea typeface="Cambria" panose="02040503050406030204" pitchFamily="18" charset="0"/>
              </a:rPr>
              <a:t>Rothwell et al </a:t>
            </a:r>
            <a:r>
              <a:rPr lang="ru-RU" sz="3500" dirty="0">
                <a:latin typeface="Cambria" panose="02040503050406030204" pitchFamily="18" charset="0"/>
                <a:ea typeface="Cambria" panose="02040503050406030204" pitchFamily="18" charset="0"/>
              </a:rPr>
              <a:t>—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Driving Vision by Topology</a:t>
            </a:r>
            <a:r>
              <a:rPr lang="en-US" sz="3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500" dirty="0">
                <a:latin typeface="Cambria" panose="02040503050406030204" pitchFamily="18" charset="0"/>
                <a:ea typeface="Cambria" panose="02040503050406030204" pitchFamily="18" charset="0"/>
                <a:hlinkClick r:id="rId5"/>
              </a:rPr>
              <a:t>http://www.robots.ox.ac.uk/~vgg/publications/1995/Rothwell95b/rothwell95b.pdf</a:t>
            </a:r>
            <a:endParaRPr lang="en-US" sz="35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3500" dirty="0">
                <a:latin typeface="Cambria" panose="02040503050406030204" pitchFamily="18" charset="0"/>
                <a:ea typeface="Cambria" panose="02040503050406030204" pitchFamily="18" charset="0"/>
              </a:rPr>
              <a:t>Iverson LA, Zucker SW: Logical/linear operators for image curves. IEEE Trans Pattern Anal Mach </a:t>
            </a:r>
            <a:r>
              <a:rPr lang="en-US" sz="3500" dirty="0" err="1">
                <a:latin typeface="Cambria" panose="02040503050406030204" pitchFamily="18" charset="0"/>
                <a:ea typeface="Cambria" panose="02040503050406030204" pitchFamily="18" charset="0"/>
              </a:rPr>
              <a:t>Intell</a:t>
            </a:r>
            <a:r>
              <a:rPr lang="en-US" sz="3500" dirty="0">
                <a:latin typeface="Cambria" panose="02040503050406030204" pitchFamily="18" charset="0"/>
                <a:ea typeface="Cambria" panose="02040503050406030204" pitchFamily="18" charset="0"/>
              </a:rPr>
              <a:t> 1995,17(10):982-996.</a:t>
            </a:r>
          </a:p>
          <a:p>
            <a:pPr lvl="1"/>
            <a:r>
              <a:rPr lang="en-US" sz="3300" dirty="0">
                <a:latin typeface="Cambria" panose="02040503050406030204" pitchFamily="18" charset="0"/>
                <a:ea typeface="Cambria" panose="020405030504060302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http://www.ai.sri.com/~leei/pami95/paper.html</a:t>
            </a:r>
            <a:endParaRPr lang="en-US" sz="33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одержимое 3"/>
          <p:cNvSpPr txBox="1">
            <a:spLocks/>
          </p:cNvSpPr>
          <p:nvPr/>
        </p:nvSpPr>
        <p:spPr>
          <a:xfrm>
            <a:off x="816864" y="1628800"/>
            <a:ext cx="10319696" cy="4896544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Градиент в точке </a:t>
            </a:r>
            <a:r>
              <a:rPr lang="ru-RU" sz="2400" b="1" i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sz="2400" b="1" i="1" dirty="0">
                <a:latin typeface="Cambria" panose="02040503050406030204" pitchFamily="18" charset="0"/>
                <a:ea typeface="Cambria" panose="02040503050406030204" pitchFamily="18" charset="0"/>
              </a:rPr>
              <a:t>x,</a:t>
            </a:r>
            <a:r>
              <a:rPr lang="ru-RU" sz="2400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1" dirty="0">
                <a:latin typeface="Cambria" panose="02040503050406030204" pitchFamily="18" charset="0"/>
                <a:ea typeface="Cambria" panose="02040503050406030204" pitchFamily="18" charset="0"/>
              </a:rPr>
              <a:t>y)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Решающее правило с порогом </a:t>
            </a:r>
            <a:r>
              <a:rPr lang="en-US" sz="2400" i="1" dirty="0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для получения контурного изображения: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В качестве порога можно выбрать какую-либо константу, например, 1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/12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от максимального значения градиента, или рассчитать по критерию Отсу.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6864" y="257200"/>
            <a:ext cx="10871200" cy="990600"/>
          </a:xfrm>
        </p:spPr>
        <p:txBody>
          <a:bodyPr>
            <a:norm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Вычисление градиента функции яркости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8</a:t>
            </a:fld>
            <a:endParaRPr lang="ru-RU"/>
          </a:p>
        </p:txBody>
      </p:sp>
      <p:graphicFrame>
        <p:nvGraphicFramePr>
          <p:cNvPr id="6" name="Содержимое 5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43761251"/>
              </p:ext>
            </p:extLst>
          </p:nvPr>
        </p:nvGraphicFramePr>
        <p:xfrm>
          <a:off x="2207569" y="2771497"/>
          <a:ext cx="1938746" cy="576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800" imgH="279400" progId="Equation.DSMT4">
                  <p:embed/>
                </p:oleObj>
              </mc:Choice>
              <mc:Fallback>
                <p:oleObj name="Equation" r:id="rId2" imgW="939800" imgH="279400" progId="Equation.DSMT4">
                  <p:embed/>
                  <p:pic>
                    <p:nvPicPr>
                      <p:cNvPr id="0" name="Picture 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7569" y="2771497"/>
                        <a:ext cx="1938746" cy="5764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525840"/>
              </p:ext>
            </p:extLst>
          </p:nvPr>
        </p:nvGraphicFramePr>
        <p:xfrm>
          <a:off x="2207569" y="2132856"/>
          <a:ext cx="1944215" cy="598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Уравнение" r:id="rId4" imgW="990170" imgH="304668" progId="Equation.3">
                  <p:embed/>
                </p:oleObj>
              </mc:Choice>
              <mc:Fallback>
                <p:oleObj name="Уравнение" r:id="rId4" imgW="990170" imgH="304668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7569" y="2132856"/>
                        <a:ext cx="1944215" cy="5982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11824" y="231310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или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приближенно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866785C3-DE9D-49E5-5240-39511A71F3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563539"/>
              </p:ext>
            </p:extLst>
          </p:nvPr>
        </p:nvGraphicFramePr>
        <p:xfrm>
          <a:off x="2232838" y="4149080"/>
          <a:ext cx="3363913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14320" imgH="457200" progId="Equation.DSMT4">
                  <p:embed/>
                </p:oleObj>
              </mc:Choice>
              <mc:Fallback>
                <p:oleObj name="Equation" r:id="rId6" imgW="1714320" imgH="457200" progId="Equation.DSMT4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838" y="4149080"/>
                        <a:ext cx="3363913" cy="8969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69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9186F-325F-0BB6-D984-1A646D1D4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одержимое 3">
            <a:extLst>
              <a:ext uri="{FF2B5EF4-FFF2-40B4-BE49-F238E27FC236}">
                <a16:creationId xmlns:a16="http://schemas.microsoft.com/office/drawing/2014/main" id="{16CF8295-2C4B-550D-24B0-A24B7D399851}"/>
              </a:ext>
            </a:extLst>
          </p:cNvPr>
          <p:cNvSpPr txBox="1">
            <a:spLocks/>
          </p:cNvSpPr>
          <p:nvPr/>
        </p:nvSpPr>
        <p:spPr>
          <a:xfrm>
            <a:off x="816864" y="1628800"/>
            <a:ext cx="10319696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Нормализованные градиенты по осям в диапазоне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[0..255]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Нормализованная матрица со значениями в диапазоне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[0..255]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Инвертированная матрица в диапазоне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[0..255]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852A3A-BB1B-91E4-4D00-4C0B92B9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4" y="257200"/>
            <a:ext cx="10871200" cy="990600"/>
          </a:xfrm>
        </p:spPr>
        <p:txBody>
          <a:bodyPr>
            <a:norm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Визуализация градиентов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75B2364-5F66-E8F2-6EB1-0B09CE36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BC493A-7FCC-453B-B05D-E9F724B5DAD7}" type="slidenum">
              <a:rPr lang="ru-RU" smtClean="0"/>
              <a:pPr/>
              <a:t>9</a:t>
            </a:fld>
            <a:endParaRPr lang="ru-RU"/>
          </a:p>
        </p:txBody>
      </p:sp>
      <p:graphicFrame>
        <p:nvGraphicFramePr>
          <p:cNvPr id="5" name="Содержимое 5">
            <a:extLst>
              <a:ext uri="{FF2B5EF4-FFF2-40B4-BE49-F238E27FC236}">
                <a16:creationId xmlns:a16="http://schemas.microsoft.com/office/drawing/2014/main" id="{E72D3862-0F98-9C34-500B-5A417F617C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683598"/>
              </p:ext>
            </p:extLst>
          </p:nvPr>
        </p:nvGraphicFramePr>
        <p:xfrm>
          <a:off x="4076700" y="4005263"/>
          <a:ext cx="264477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82680" imgH="495000" progId="Equation.DSMT4">
                  <p:embed/>
                </p:oleObj>
              </mc:Choice>
              <mc:Fallback>
                <p:oleObj name="Equation" r:id="rId2" imgW="1282680" imgH="495000" progId="Equation.DSMT4">
                  <p:embed/>
                  <p:pic>
                    <p:nvPicPr>
                      <p:cNvPr id="5" name="Содержимое 5">
                        <a:extLst>
                          <a:ext uri="{FF2B5EF4-FFF2-40B4-BE49-F238E27FC236}">
                            <a16:creationId xmlns:a16="http://schemas.microsoft.com/office/drawing/2014/main" id="{FE5DE6DD-EE8B-5F47-C9A2-0BB38A660EFA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6700" y="4005263"/>
                        <a:ext cx="2644775" cy="1022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35217C6A-5295-6693-072B-37080FC0D5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796423"/>
              </p:ext>
            </p:extLst>
          </p:nvPr>
        </p:nvGraphicFramePr>
        <p:xfrm>
          <a:off x="4081719" y="6001581"/>
          <a:ext cx="24431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44520" imgH="228600" progId="Equation.DSMT4">
                  <p:embed/>
                </p:oleObj>
              </mc:Choice>
              <mc:Fallback>
                <p:oleObj name="Equation" r:id="rId4" imgW="1244520" imgH="2286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866785C3-DE9D-49E5-5240-39511A71F3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1719" y="6001581"/>
                        <a:ext cx="2443163" cy="447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Содержимое 5">
            <a:extLst>
              <a:ext uri="{FF2B5EF4-FFF2-40B4-BE49-F238E27FC236}">
                <a16:creationId xmlns:a16="http://schemas.microsoft.com/office/drawing/2014/main" id="{6785BA12-9667-A87C-816A-C6CE28760A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912875"/>
              </p:ext>
            </p:extLst>
          </p:nvPr>
        </p:nvGraphicFramePr>
        <p:xfrm>
          <a:off x="7162616" y="2147820"/>
          <a:ext cx="3744913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15840" imgH="571320" progId="Equation.DSMT4">
                  <p:embed/>
                </p:oleObj>
              </mc:Choice>
              <mc:Fallback>
                <p:oleObj name="Equation" r:id="rId6" imgW="1815840" imgH="571320" progId="Equation.DSMT4">
                  <p:embed/>
                  <p:pic>
                    <p:nvPicPr>
                      <p:cNvPr id="4" name="Содержимое 5">
                        <a:extLst>
                          <a:ext uri="{FF2B5EF4-FFF2-40B4-BE49-F238E27FC236}">
                            <a16:creationId xmlns:a16="http://schemas.microsoft.com/office/drawing/2014/main" id="{A431B12F-E995-9DD4-EC23-E421B5B4982C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616" y="2147820"/>
                        <a:ext cx="3744913" cy="11795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Содержимое 5">
            <a:extLst>
              <a:ext uri="{FF2B5EF4-FFF2-40B4-BE49-F238E27FC236}">
                <a16:creationId xmlns:a16="http://schemas.microsoft.com/office/drawing/2014/main" id="{EC83DEB2-A0D6-C8D6-472A-EC43AFAE0A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877853"/>
              </p:ext>
            </p:extLst>
          </p:nvPr>
        </p:nvGraphicFramePr>
        <p:xfrm>
          <a:off x="2135560" y="2147820"/>
          <a:ext cx="3717925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03240" imgH="571320" progId="Equation.DSMT4">
                  <p:embed/>
                </p:oleObj>
              </mc:Choice>
              <mc:Fallback>
                <p:oleObj name="Equation" r:id="rId8" imgW="1803240" imgH="571320" progId="Equation.DSMT4">
                  <p:embed/>
                  <p:pic>
                    <p:nvPicPr>
                      <p:cNvPr id="10" name="Содержимое 5">
                        <a:extLst>
                          <a:ext uri="{FF2B5EF4-FFF2-40B4-BE49-F238E27FC236}">
                            <a16:creationId xmlns:a16="http://schemas.microsoft.com/office/drawing/2014/main" id="{154EAE45-CB0C-5693-A803-B91209815FBC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560" y="2147820"/>
                        <a:ext cx="3717925" cy="11795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95711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бычная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Обычная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Обычная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7543</TotalTime>
  <Words>3327</Words>
  <Application>Microsoft Office PowerPoint</Application>
  <PresentationFormat>Широкоэкранный</PresentationFormat>
  <Paragraphs>648</Paragraphs>
  <Slides>71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4</vt:i4>
      </vt:variant>
      <vt:variant>
        <vt:lpstr>Заголовки слайдов</vt:lpstr>
      </vt:variant>
      <vt:variant>
        <vt:i4>71</vt:i4>
      </vt:variant>
    </vt:vector>
  </HeadingPairs>
  <TitlesOfParts>
    <vt:vector size="81" baseType="lpstr">
      <vt:lpstr>Calibri</vt:lpstr>
      <vt:lpstr>Cambria</vt:lpstr>
      <vt:lpstr>Tw Cen MT</vt:lpstr>
      <vt:lpstr>Wingdings</vt:lpstr>
      <vt:lpstr>Wingdings 2</vt:lpstr>
      <vt:lpstr>Обычная</vt:lpstr>
      <vt:lpstr>Уравнение</vt:lpstr>
      <vt:lpstr>Equation</vt:lpstr>
      <vt:lpstr>MathType 5.0 Equation</vt:lpstr>
      <vt:lpstr>Acrobat Document</vt:lpstr>
      <vt:lpstr>Лекция 4.  Выделение контуров </vt:lpstr>
      <vt:lpstr>План лекции</vt:lpstr>
      <vt:lpstr>Морфологическое выделение контуров</vt:lpstr>
      <vt:lpstr>Выделение контуров на основе градиента функции яркости</vt:lpstr>
      <vt:lpstr>Операция свёртки</vt:lpstr>
      <vt:lpstr>Производные двумерной функции</vt:lpstr>
      <vt:lpstr>Градиент функции</vt:lpstr>
      <vt:lpstr>Вычисление градиента функции яркости</vt:lpstr>
      <vt:lpstr>Визуализация градиентов</vt:lpstr>
      <vt:lpstr>Оператор Робертса</vt:lpstr>
      <vt:lpstr>Примеры работы оператора Робертса</vt:lpstr>
      <vt:lpstr>Примеры работы оператора Робертса</vt:lpstr>
      <vt:lpstr>Примеры работы оператора Робертса</vt:lpstr>
      <vt:lpstr>Оператор Собеля</vt:lpstr>
      <vt:lpstr>Примеры работы оператора Собеля</vt:lpstr>
      <vt:lpstr>Примеры работы оператора Собеля</vt:lpstr>
      <vt:lpstr>Примеры работы оператора Собеля</vt:lpstr>
      <vt:lpstr>Оператор Прюитт</vt:lpstr>
      <vt:lpstr>Примеры работы оператора Прюитт</vt:lpstr>
      <vt:lpstr>Примеры работы оператора Прюитт</vt:lpstr>
      <vt:lpstr>Примеры работы оператора Прюитт</vt:lpstr>
      <vt:lpstr>Примеры работы оператора Прюитт</vt:lpstr>
      <vt:lpstr>Оператор Прюитт 5x5</vt:lpstr>
      <vt:lpstr>Оператор Шарра (Scharr)</vt:lpstr>
      <vt:lpstr>Примеры работы оператора Шарра</vt:lpstr>
      <vt:lpstr>Примеры работы оператора Шарра</vt:lpstr>
      <vt:lpstr>Примеры работы оператора Шарра</vt:lpstr>
      <vt:lpstr>Оператор Круна (Kroon)</vt:lpstr>
      <vt:lpstr>Примеры работы оператора Круна</vt:lpstr>
      <vt:lpstr>Примеры работы оператора Круна</vt:lpstr>
      <vt:lpstr>Примеры работы оператора Круна</vt:lpstr>
      <vt:lpstr>Оператор Кайяли (Kayyali)</vt:lpstr>
      <vt:lpstr>Примеры работы оператора Кайяли</vt:lpstr>
      <vt:lpstr>Примеры работы оператора Кайяли</vt:lpstr>
      <vt:lpstr>Примеры работы оператора Кайяли</vt:lpstr>
      <vt:lpstr>Шрек. Найди 10 отличий</vt:lpstr>
      <vt:lpstr>Звездолёт. Найди 10 отличий</vt:lpstr>
      <vt:lpstr>Паровая машина. Найди 10 отличий</vt:lpstr>
      <vt:lpstr>Оператор Кэнни (Canny)</vt:lpstr>
      <vt:lpstr>Основные этапы алгоритма</vt:lpstr>
      <vt:lpstr>Шаг 1. Сглаживание</vt:lpstr>
      <vt:lpstr>Шаг 2. Поиск градиентов</vt:lpstr>
      <vt:lpstr>Шаг 3. Подавление немаксимумов</vt:lpstr>
      <vt:lpstr>Шаг 4. Двухпороговая фильтрация слабых границ (гистерезис)</vt:lpstr>
      <vt:lpstr>Шаг 5. Трассировка области неоднозначности</vt:lpstr>
      <vt:lpstr>Пример работы оператора Кэнни</vt:lpstr>
      <vt:lpstr>Пример работы оператор Кэнни</vt:lpstr>
      <vt:lpstr>Пример работы оператор Кэнни</vt:lpstr>
      <vt:lpstr>Оператор Ротуэлла (Rothwell)</vt:lpstr>
      <vt:lpstr>Оператор Айверсона (Iverson)</vt:lpstr>
      <vt:lpstr>Прослеживание контуров</vt:lpstr>
      <vt:lpstr>Прослеживание контуров</vt:lpstr>
      <vt:lpstr>Прослеживание контуров (II)</vt:lpstr>
      <vt:lpstr>Алгоритм жука</vt:lpstr>
      <vt:lpstr>Кодирование контуров</vt:lpstr>
      <vt:lpstr>Цепной код Фримена</vt:lpstr>
      <vt:lpstr>Пример цепного кода</vt:lpstr>
      <vt:lpstr>Дескрипторы Фурье</vt:lpstr>
      <vt:lpstr>Описание контура разным числом дескрипторов Фурье</vt:lpstr>
      <vt:lpstr>Прослеживание контура</vt:lpstr>
      <vt:lpstr>Прослеживание контуров на основе градиентов</vt:lpstr>
      <vt:lpstr>Анализ особых точек контура</vt:lpstr>
      <vt:lpstr>Сегментация контуров методом концевых точек</vt:lpstr>
      <vt:lpstr>Поиск точек ветвления</vt:lpstr>
      <vt:lpstr>Функция кривизны K(x,y)</vt:lpstr>
      <vt:lpstr>Функция кривизны K(l)</vt:lpstr>
      <vt:lpstr>Пример функции кривизны K(l)</vt:lpstr>
      <vt:lpstr>Поиск локальных экстремумов функции кривизны</vt:lpstr>
      <vt:lpstr>Функция перегиба</vt:lpstr>
      <vt:lpstr>Что почитать</vt:lpstr>
      <vt:lpstr>Что почитать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Обработка аудиовизуальной информации</dc:title>
  <dc:creator>Дмитрий Демидов</dc:creator>
  <cp:lastModifiedBy>Дмитрий Демидов</cp:lastModifiedBy>
  <cp:revision>211</cp:revision>
  <cp:lastPrinted>2024-11-07T20:17:38Z</cp:lastPrinted>
  <dcterms:created xsi:type="dcterms:W3CDTF">2017-09-05T20:04:49Z</dcterms:created>
  <dcterms:modified xsi:type="dcterms:W3CDTF">2025-03-02T13:00:05Z</dcterms:modified>
</cp:coreProperties>
</file>